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8.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9.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0.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1.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1.xml" ContentType="application/vnd.openxmlformats-officedocument.drawingml.chart+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7" r:id="rId2"/>
    <p:sldMasterId id="2147483752" r:id="rId3"/>
    <p:sldMasterId id="2147483700" r:id="rId4"/>
    <p:sldMasterId id="2147483713" r:id="rId5"/>
    <p:sldMasterId id="2147483726" r:id="rId6"/>
    <p:sldMasterId id="2147483739" r:id="rId7"/>
    <p:sldMasterId id="2147483764" r:id="rId8"/>
    <p:sldMasterId id="2147483771" r:id="rId9"/>
    <p:sldMasterId id="2147483785" r:id="rId10"/>
    <p:sldMasterId id="2147483796" r:id="rId11"/>
    <p:sldMasterId id="2147483808" r:id="rId12"/>
  </p:sldMasterIdLst>
  <p:notesMasterIdLst>
    <p:notesMasterId r:id="rId112"/>
  </p:notesMasterIdLst>
  <p:handoutMasterIdLst>
    <p:handoutMasterId r:id="rId113"/>
  </p:handoutMasterIdLst>
  <p:sldIdLst>
    <p:sldId id="419" r:id="rId13"/>
    <p:sldId id="421" r:id="rId14"/>
    <p:sldId id="478" r:id="rId15"/>
    <p:sldId id="568" r:id="rId16"/>
    <p:sldId id="423" r:id="rId17"/>
    <p:sldId id="589" r:id="rId18"/>
    <p:sldId id="596" r:id="rId19"/>
    <p:sldId id="597" r:id="rId20"/>
    <p:sldId id="581" r:id="rId21"/>
    <p:sldId id="588" r:id="rId22"/>
    <p:sldId id="591" r:id="rId23"/>
    <p:sldId id="592" r:id="rId24"/>
    <p:sldId id="593" r:id="rId25"/>
    <p:sldId id="594" r:id="rId26"/>
    <p:sldId id="595" r:id="rId27"/>
    <p:sldId id="582" r:id="rId28"/>
    <p:sldId id="599" r:id="rId29"/>
    <p:sldId id="600" r:id="rId30"/>
    <p:sldId id="602" r:id="rId31"/>
    <p:sldId id="603" r:id="rId32"/>
    <p:sldId id="604" r:id="rId33"/>
    <p:sldId id="605" r:id="rId34"/>
    <p:sldId id="606" r:id="rId35"/>
    <p:sldId id="598" r:id="rId36"/>
    <p:sldId id="601" r:id="rId37"/>
    <p:sldId id="570" r:id="rId38"/>
    <p:sldId id="571" r:id="rId39"/>
    <p:sldId id="523" r:id="rId40"/>
    <p:sldId id="609" r:id="rId41"/>
    <p:sldId id="610" r:id="rId42"/>
    <p:sldId id="569" r:id="rId43"/>
    <p:sldId id="533" r:id="rId44"/>
    <p:sldId id="612" r:id="rId45"/>
    <p:sldId id="554" r:id="rId46"/>
    <p:sldId id="613" r:id="rId47"/>
    <p:sldId id="535" r:id="rId48"/>
    <p:sldId id="555" r:id="rId49"/>
    <p:sldId id="572" r:id="rId50"/>
    <p:sldId id="614" r:id="rId51"/>
    <p:sldId id="616" r:id="rId52"/>
    <p:sldId id="617" r:id="rId53"/>
    <p:sldId id="618" r:id="rId54"/>
    <p:sldId id="619" r:id="rId55"/>
    <p:sldId id="620" r:id="rId56"/>
    <p:sldId id="621" r:id="rId57"/>
    <p:sldId id="622" r:id="rId58"/>
    <p:sldId id="623" r:id="rId59"/>
    <p:sldId id="624" r:id="rId60"/>
    <p:sldId id="573" r:id="rId61"/>
    <p:sldId id="552" r:id="rId62"/>
    <p:sldId id="625" r:id="rId63"/>
    <p:sldId id="627" r:id="rId64"/>
    <p:sldId id="628" r:id="rId65"/>
    <p:sldId id="536" r:id="rId66"/>
    <p:sldId id="629" r:id="rId67"/>
    <p:sldId id="558" r:id="rId68"/>
    <p:sldId id="574" r:id="rId69"/>
    <p:sldId id="539" r:id="rId70"/>
    <p:sldId id="630" r:id="rId71"/>
    <p:sldId id="631" r:id="rId72"/>
    <p:sldId id="538" r:id="rId73"/>
    <p:sldId id="632" r:id="rId74"/>
    <p:sldId id="633" r:id="rId75"/>
    <p:sldId id="544" r:id="rId76"/>
    <p:sldId id="634" r:id="rId77"/>
    <p:sldId id="635" r:id="rId78"/>
    <p:sldId id="575" r:id="rId79"/>
    <p:sldId id="576" r:id="rId80"/>
    <p:sldId id="545" r:id="rId81"/>
    <p:sldId id="638" r:id="rId82"/>
    <p:sldId id="639" r:id="rId83"/>
    <p:sldId id="640" r:id="rId84"/>
    <p:sldId id="659" r:id="rId85"/>
    <p:sldId id="660" r:id="rId86"/>
    <p:sldId id="661" r:id="rId87"/>
    <p:sldId id="662" r:id="rId88"/>
    <p:sldId id="577" r:id="rId89"/>
    <p:sldId id="585" r:id="rId90"/>
    <p:sldId id="641" r:id="rId91"/>
    <p:sldId id="642" r:id="rId92"/>
    <p:sldId id="643" r:id="rId93"/>
    <p:sldId id="644" r:id="rId94"/>
    <p:sldId id="645" r:id="rId95"/>
    <p:sldId id="646" r:id="rId96"/>
    <p:sldId id="647" r:id="rId97"/>
    <p:sldId id="648" r:id="rId98"/>
    <p:sldId id="649" r:id="rId99"/>
    <p:sldId id="650" r:id="rId100"/>
    <p:sldId id="651" r:id="rId101"/>
    <p:sldId id="652" r:id="rId102"/>
    <p:sldId id="654" r:id="rId103"/>
    <p:sldId id="655" r:id="rId104"/>
    <p:sldId id="541" r:id="rId105"/>
    <p:sldId id="656" r:id="rId106"/>
    <p:sldId id="657" r:id="rId107"/>
    <p:sldId id="658" r:id="rId108"/>
    <p:sldId id="578" r:id="rId109"/>
    <p:sldId id="579" r:id="rId110"/>
    <p:sldId id="458" r:id="rId111"/>
  </p:sldIdLst>
  <p:sldSz cx="9906000" cy="6858000" type="A4"/>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EB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79" autoAdjust="0"/>
    <p:restoredTop sz="94660"/>
  </p:normalViewPr>
  <p:slideViewPr>
    <p:cSldViewPr>
      <p:cViewPr>
        <p:scale>
          <a:sx n="81" d="100"/>
          <a:sy n="81" d="100"/>
        </p:scale>
        <p:origin x="-690" y="-36"/>
      </p:cViewPr>
      <p:guideLst>
        <p:guide orient="horz" pos="2160"/>
        <p:guide pos="3120"/>
      </p:guideLst>
    </p:cSldViewPr>
  </p:slideViewPr>
  <p:notesTextViewPr>
    <p:cViewPr>
      <p:scale>
        <a:sx n="1" d="1"/>
        <a:sy n="1" d="1"/>
      </p:scale>
      <p:origin x="0" y="0"/>
    </p:cViewPr>
  </p:notesTextViewPr>
  <p:notesViewPr>
    <p:cSldViewPr showGuides="1">
      <p:cViewPr varScale="1">
        <p:scale>
          <a:sx n="53" d="100"/>
          <a:sy n="53" d="100"/>
        </p:scale>
        <p:origin x="-2868" y="-90"/>
      </p:cViewPr>
      <p:guideLst>
        <p:guide orient="horz" pos="2880"/>
        <p:guide pos="2160"/>
      </p:guideLst>
    </p:cSldViewPr>
  </p:notesViewPr>
  <p:gridSpacing cx="360045" cy="360045"/>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117" Type="http://schemas.openxmlformats.org/officeDocument/2006/relationships/tableStyles" Target="tableStyles.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12" Type="http://schemas.openxmlformats.org/officeDocument/2006/relationships/notesMaster" Target="notesMasters/notesMaster1.xml"/><Relationship Id="rId16" Type="http://schemas.openxmlformats.org/officeDocument/2006/relationships/slide" Target="slides/slide4.xml"/><Relationship Id="rId107" Type="http://schemas.openxmlformats.org/officeDocument/2006/relationships/slide" Target="slides/slide95.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102" Type="http://schemas.openxmlformats.org/officeDocument/2006/relationships/slide" Target="slides/slide90.xml"/><Relationship Id="rId110" Type="http://schemas.openxmlformats.org/officeDocument/2006/relationships/slide" Target="slides/slide98.xml"/><Relationship Id="rId115"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slide" Target="slides/slide78.xml"/><Relationship Id="rId95" Type="http://schemas.openxmlformats.org/officeDocument/2006/relationships/slide" Target="slides/slide83.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113"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slide" Target="slides/slide81.xml"/><Relationship Id="rId98" Type="http://schemas.openxmlformats.org/officeDocument/2006/relationships/slide" Target="slides/slide8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103" Type="http://schemas.openxmlformats.org/officeDocument/2006/relationships/slide" Target="slides/slide91.xml"/><Relationship Id="rId108" Type="http://schemas.openxmlformats.org/officeDocument/2006/relationships/slide" Target="slides/slide96.xml"/><Relationship Id="rId116" Type="http://schemas.openxmlformats.org/officeDocument/2006/relationships/theme" Target="theme/theme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slide" Target="slides/slide84.xml"/><Relationship Id="rId111" Type="http://schemas.openxmlformats.org/officeDocument/2006/relationships/slide" Target="slides/slide9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6" Type="http://schemas.openxmlformats.org/officeDocument/2006/relationships/slide" Target="slides/slide94.xml"/><Relationship Id="rId114"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slideMaster" Target="slideMasters/slideMaster2.xml"/><Relationship Id="rId29"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numFmt formatCode="#,##0" sourceLinked="0"/>
            <c:showLegendKey val="0"/>
            <c:showVal val="1"/>
            <c:showCatName val="0"/>
            <c:showSerName val="0"/>
            <c:showPercent val="0"/>
            <c:showBubbleSize val="0"/>
            <c:showLeaderLines val="0"/>
          </c:dLbls>
          <c:cat>
            <c:strRef>
              <c:f>Sheet1!$A$2:$A$29</c:f>
              <c:strCache>
                <c:ptCount val="28"/>
                <c:pt idx="0">
                  <c:v>Romania</c:v>
                </c:pt>
                <c:pt idx="1">
                  <c:v>Bulgaria</c:v>
                </c:pt>
                <c:pt idx="2">
                  <c:v>Greece</c:v>
                </c:pt>
                <c:pt idx="3">
                  <c:v>Slovakia</c:v>
                </c:pt>
                <c:pt idx="4">
                  <c:v>Slovenia</c:v>
                </c:pt>
                <c:pt idx="5">
                  <c:v>Croatia</c:v>
                </c:pt>
                <c:pt idx="6">
                  <c:v>Hungary</c:v>
                </c:pt>
                <c:pt idx="7">
                  <c:v>Lithuania</c:v>
                </c:pt>
                <c:pt idx="8">
                  <c:v>Cyprus</c:v>
                </c:pt>
                <c:pt idx="9">
                  <c:v>Poland</c:v>
                </c:pt>
                <c:pt idx="10">
                  <c:v>Latvia</c:v>
                </c:pt>
                <c:pt idx="11">
                  <c:v>Czech Republic</c:v>
                </c:pt>
                <c:pt idx="12">
                  <c:v>Estonia</c:v>
                </c:pt>
                <c:pt idx="13">
                  <c:v>United Kingdom</c:v>
                </c:pt>
                <c:pt idx="14">
                  <c:v>Malta</c:v>
                </c:pt>
                <c:pt idx="15">
                  <c:v>Germany</c:v>
                </c:pt>
                <c:pt idx="16">
                  <c:v>Spain</c:v>
                </c:pt>
                <c:pt idx="17">
                  <c:v>Italy</c:v>
                </c:pt>
                <c:pt idx="18">
                  <c:v>Portugal</c:v>
                </c:pt>
                <c:pt idx="19">
                  <c:v>France</c:v>
                </c:pt>
                <c:pt idx="20">
                  <c:v>Luxembourg</c:v>
                </c:pt>
                <c:pt idx="21">
                  <c:v>Austria</c:v>
                </c:pt>
                <c:pt idx="22">
                  <c:v>Netherlands</c:v>
                </c:pt>
                <c:pt idx="23">
                  <c:v>Sweden</c:v>
                </c:pt>
                <c:pt idx="24">
                  <c:v>Ireland</c:v>
                </c:pt>
                <c:pt idx="25">
                  <c:v>Belgium</c:v>
                </c:pt>
                <c:pt idx="26">
                  <c:v>Finland</c:v>
                </c:pt>
                <c:pt idx="27">
                  <c:v>Denmark</c:v>
                </c:pt>
              </c:strCache>
            </c:strRef>
          </c:cat>
          <c:val>
            <c:numRef>
              <c:f>Sheet1!$B$2:$B$29</c:f>
              <c:numCache>
                <c:formatCode>General</c:formatCode>
                <c:ptCount val="28"/>
                <c:pt idx="0">
                  <c:v>18.899999999999999</c:v>
                </c:pt>
                <c:pt idx="1">
                  <c:v>12.2</c:v>
                </c:pt>
                <c:pt idx="2">
                  <c:v>11.4</c:v>
                </c:pt>
                <c:pt idx="3">
                  <c:v>7.4</c:v>
                </c:pt>
                <c:pt idx="4">
                  <c:v>7.4</c:v>
                </c:pt>
                <c:pt idx="5">
                  <c:v>7.4</c:v>
                </c:pt>
                <c:pt idx="6">
                  <c:v>6.7</c:v>
                </c:pt>
                <c:pt idx="7">
                  <c:v>6.4</c:v>
                </c:pt>
                <c:pt idx="8">
                  <c:v>6.2</c:v>
                </c:pt>
                <c:pt idx="9">
                  <c:v>5.9</c:v>
                </c:pt>
                <c:pt idx="10">
                  <c:v>5.8</c:v>
                </c:pt>
                <c:pt idx="11">
                  <c:v>5.3</c:v>
                </c:pt>
                <c:pt idx="12">
                  <c:v>4.9000000000000004</c:v>
                </c:pt>
                <c:pt idx="13">
                  <c:v>4.5999999999999996</c:v>
                </c:pt>
                <c:pt idx="14">
                  <c:v>3.3</c:v>
                </c:pt>
                <c:pt idx="15">
                  <c:v>3.1</c:v>
                </c:pt>
                <c:pt idx="16">
                  <c:v>3.1</c:v>
                </c:pt>
                <c:pt idx="17">
                  <c:v>3.1</c:v>
                </c:pt>
                <c:pt idx="18">
                  <c:v>2.2999999999999998</c:v>
                </c:pt>
                <c:pt idx="19">
                  <c:v>2.2000000000000002</c:v>
                </c:pt>
                <c:pt idx="20">
                  <c:v>2</c:v>
                </c:pt>
                <c:pt idx="21">
                  <c:v>1.9</c:v>
                </c:pt>
                <c:pt idx="22">
                  <c:v>1.9</c:v>
                </c:pt>
                <c:pt idx="23">
                  <c:v>1.8</c:v>
                </c:pt>
                <c:pt idx="24">
                  <c:v>1.7</c:v>
                </c:pt>
                <c:pt idx="25">
                  <c:v>1.7</c:v>
                </c:pt>
                <c:pt idx="26">
                  <c:v>1.6</c:v>
                </c:pt>
                <c:pt idx="27">
                  <c:v>1.6</c:v>
                </c:pt>
              </c:numCache>
            </c:numRef>
          </c:val>
        </c:ser>
        <c:dLbls>
          <c:showLegendKey val="0"/>
          <c:showVal val="0"/>
          <c:showCatName val="0"/>
          <c:showSerName val="0"/>
          <c:showPercent val="0"/>
          <c:showBubbleSize val="0"/>
        </c:dLbls>
        <c:gapWidth val="22"/>
        <c:axId val="308891008"/>
        <c:axId val="309462144"/>
      </c:barChart>
      <c:catAx>
        <c:axId val="308891008"/>
        <c:scaling>
          <c:orientation val="minMax"/>
        </c:scaling>
        <c:delete val="0"/>
        <c:axPos val="b"/>
        <c:majorTickMark val="out"/>
        <c:minorTickMark val="none"/>
        <c:tickLblPos val="nextTo"/>
        <c:txPr>
          <a:bodyPr/>
          <a:lstStyle/>
          <a:p>
            <a:pPr>
              <a:defRPr sz="1400"/>
            </a:pPr>
            <a:endParaRPr lang="en-US"/>
          </a:p>
        </c:txPr>
        <c:crossAx val="309462144"/>
        <c:crosses val="autoZero"/>
        <c:auto val="1"/>
        <c:lblAlgn val="ctr"/>
        <c:lblOffset val="100"/>
        <c:noMultiLvlLbl val="0"/>
      </c:catAx>
      <c:valAx>
        <c:axId val="309462144"/>
        <c:scaling>
          <c:orientation val="minMax"/>
        </c:scaling>
        <c:delete val="1"/>
        <c:axPos val="l"/>
        <c:numFmt formatCode="General" sourceLinked="1"/>
        <c:majorTickMark val="out"/>
        <c:minorTickMark val="none"/>
        <c:tickLblPos val="nextTo"/>
        <c:crossAx val="30889100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image" Target="../media/image16.emf"/><Relationship Id="rId4"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emf"/><Relationship Id="rId4" Type="http://schemas.openxmlformats.org/officeDocument/2006/relationships/image" Target="../media/image23.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image" Target="../media/image27.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image" Target="../media/image30.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image" Target="../media/image33.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0.emf"/><Relationship Id="rId4" Type="http://schemas.openxmlformats.org/officeDocument/2006/relationships/image" Target="../media/image43.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 Id="rId4" Type="http://schemas.openxmlformats.org/officeDocument/2006/relationships/image" Target="../media/image47.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image" Target="../media/image48.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image" Target="../media/image51.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image" Target="../media/image54.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image" Target="../media/image57.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image" Target="../media/image6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90.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93.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94.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00.emf"/></Relationships>
</file>

<file path=ppt/drawings/_rels/vmlDrawing57.v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image" Target="../media/image101.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59.v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image" Target="../media/image119.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65.v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image" Target="../media/image127.emf"/><Relationship Id="rId1" Type="http://schemas.openxmlformats.org/officeDocument/2006/relationships/image" Target="../media/image126.emf"/><Relationship Id="rId5" Type="http://schemas.openxmlformats.org/officeDocument/2006/relationships/image" Target="../media/image130.emf"/><Relationship Id="rId4" Type="http://schemas.openxmlformats.org/officeDocument/2006/relationships/image" Target="../media/image129.emf"/></Relationships>
</file>

<file path=ppt/drawings/_rels/vmlDrawing66.v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image" Target="../media/image132.emf"/><Relationship Id="rId1" Type="http://schemas.openxmlformats.org/officeDocument/2006/relationships/image" Target="../media/image131.emf"/><Relationship Id="rId5" Type="http://schemas.openxmlformats.org/officeDocument/2006/relationships/image" Target="../media/image135.emf"/><Relationship Id="rId4" Type="http://schemas.openxmlformats.org/officeDocument/2006/relationships/image" Target="../media/image134.emf"/></Relationships>
</file>

<file path=ppt/drawings/_rels/vmlDrawing67.v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image" Target="../media/image137.emf"/><Relationship Id="rId1" Type="http://schemas.openxmlformats.org/officeDocument/2006/relationships/image" Target="../media/image136.emf"/><Relationship Id="rId5" Type="http://schemas.openxmlformats.org/officeDocument/2006/relationships/image" Target="../media/image140.emf"/><Relationship Id="rId4" Type="http://schemas.openxmlformats.org/officeDocument/2006/relationships/image" Target="../media/image139.emf"/></Relationships>
</file>

<file path=ppt/drawings/_rels/vmlDrawing68.v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image" Target="../media/image142.emf"/><Relationship Id="rId1" Type="http://schemas.openxmlformats.org/officeDocument/2006/relationships/image" Target="../media/image141.emf"/><Relationship Id="rId5" Type="http://schemas.openxmlformats.org/officeDocument/2006/relationships/image" Target="../media/image145.emf"/><Relationship Id="rId4" Type="http://schemas.openxmlformats.org/officeDocument/2006/relationships/image" Target="../media/image144.emf"/></Relationships>
</file>

<file path=ppt/drawings/_rels/vmlDrawing69.vml.rels><?xml version="1.0" encoding="UTF-8" standalone="yes"?>
<Relationships xmlns="http://schemas.openxmlformats.org/package/2006/relationships"><Relationship Id="rId3" Type="http://schemas.openxmlformats.org/officeDocument/2006/relationships/image" Target="../media/image148.emf"/><Relationship Id="rId2" Type="http://schemas.openxmlformats.org/officeDocument/2006/relationships/image" Target="../media/image147.emf"/><Relationship Id="rId1" Type="http://schemas.openxmlformats.org/officeDocument/2006/relationships/image" Target="../media/image146.emf"/><Relationship Id="rId5" Type="http://schemas.openxmlformats.org/officeDocument/2006/relationships/image" Target="../media/image150.emf"/><Relationship Id="rId4" Type="http://schemas.openxmlformats.org/officeDocument/2006/relationships/image" Target="../media/image149.e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image" Target="../media/image152.emf"/><Relationship Id="rId1" Type="http://schemas.openxmlformats.org/officeDocument/2006/relationships/image" Target="../media/image151.emf"/><Relationship Id="rId4" Type="http://schemas.openxmlformats.org/officeDocument/2006/relationships/image" Target="../media/image154.emf"/></Relationships>
</file>

<file path=ppt/drawings/_rels/vmlDrawing71.v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image" Target="../media/image156.emf"/><Relationship Id="rId1" Type="http://schemas.openxmlformats.org/officeDocument/2006/relationships/image" Target="../media/image155.emf"/><Relationship Id="rId4" Type="http://schemas.openxmlformats.org/officeDocument/2006/relationships/image" Target="../media/image158.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59.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60.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61.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62.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63.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64.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65.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166.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67.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16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F7D4386-425A-4007-B2F5-CEE56C37D3E8}" type="datetimeFigureOut">
              <a:rPr lang="sr-Latn-RS" smtClean="0"/>
              <a:t>19.8.2014</a:t>
            </a:fld>
            <a:endParaRPr lang="sr-Latn-R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R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3BF7B9-0C04-4C6B-84FB-1A5BC46644B9}" type="slidenum">
              <a:rPr lang="sr-Latn-RS" smtClean="0"/>
              <a:t>‹#›</a:t>
            </a:fld>
            <a:endParaRPr lang="sr-Latn-RS"/>
          </a:p>
        </p:txBody>
      </p:sp>
    </p:spTree>
    <p:extLst>
      <p:ext uri="{BB962C8B-B14F-4D97-AF65-F5344CB8AC3E}">
        <p14:creationId xmlns:p14="http://schemas.microsoft.com/office/powerpoint/2010/main" val="2107094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C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B841EF-B0FF-4717-90E8-BAA3E33D0075}" type="datetimeFigureOut">
              <a:rPr lang="sr-Latn-CS" smtClean="0"/>
              <a:t>19.8.2014</a:t>
            </a:fld>
            <a:endParaRPr lang="sr-Latn-C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sr-Latn-C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C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C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E11C6-35D2-4B04-9FFA-130DB984BE7C}" type="slidenum">
              <a:rPr lang="sr-Latn-CS" smtClean="0"/>
              <a:t>‹#›</a:t>
            </a:fld>
            <a:endParaRPr lang="sr-Latn-CS"/>
          </a:p>
        </p:txBody>
      </p:sp>
    </p:spTree>
    <p:extLst>
      <p:ext uri="{BB962C8B-B14F-4D97-AF65-F5344CB8AC3E}">
        <p14:creationId xmlns:p14="http://schemas.microsoft.com/office/powerpoint/2010/main" val="3401650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5"/>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9pPr>
          </a:lstStyle>
          <a:p>
            <a:pPr eaLnBrk="1" hangingPunct="1"/>
            <a:fld id="{0920A161-C3C2-4C2E-B5EB-C2D49084849B}" type="slidenum">
              <a:rPr lang="hr-BA" smtClean="0">
                <a:solidFill>
                  <a:srgbClr val="000000"/>
                </a:solidFill>
                <a:latin typeface="Calibri" pitchFamily="32" charset="0"/>
              </a:rPr>
              <a:pPr eaLnBrk="1" hangingPunct="1"/>
              <a:t>1</a:t>
            </a:fld>
            <a:endParaRPr lang="hr-BA" smtClean="0">
              <a:solidFill>
                <a:srgbClr val="000000"/>
              </a:solidFill>
              <a:latin typeface="Calibri" pitchFamily="32" charset="0"/>
            </a:endParaRPr>
          </a:p>
        </p:txBody>
      </p:sp>
      <p:sp>
        <p:nvSpPr>
          <p:cNvPr id="409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solidFill>
                <a:prstClr val="black"/>
              </a:solidFill>
            </a:endParaRPr>
          </a:p>
        </p:txBody>
      </p:sp>
      <p:sp>
        <p:nvSpPr>
          <p:cNvPr id="4100" name="Rectangle 2"/>
          <p:cNvSpPr>
            <a:spLocks noGrp="1" noChangeArrowheads="1"/>
          </p:cNvSpPr>
          <p:nvPr>
            <p:ph type="body"/>
          </p:nvPr>
        </p:nvSpPr>
        <p:spPr>
          <a:xfrm>
            <a:off x="685800" y="4343400"/>
            <a:ext cx="5473700" cy="41036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smtClean="0"/>
          </a:p>
        </p:txBody>
      </p:sp>
      <p:sp>
        <p:nvSpPr>
          <p:cNvPr id="4101" name="Text Box 3"/>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9pPr>
          </a:lstStyle>
          <a:p>
            <a:pPr algn="r" eaLnBrk="1" hangingPunct="1"/>
            <a:fld id="{F1DA4F3D-5435-49D1-A443-94A1182FB91B}" type="slidenum">
              <a:rPr lang="hr-BA" sz="1200">
                <a:solidFill>
                  <a:srgbClr val="000000"/>
                </a:solidFill>
                <a:latin typeface="Calibri" pitchFamily="32" charset="0"/>
              </a:rPr>
              <a:pPr algn="r" eaLnBrk="1" hangingPunct="1"/>
              <a:t>1</a:t>
            </a:fld>
            <a:endParaRPr lang="hr-BA" sz="1200">
              <a:solidFill>
                <a:srgbClr val="000000"/>
              </a:solidFill>
              <a:latin typeface="Calibri" pitchFamily="32"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7</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9</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10</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11</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14</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15</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16</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17</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18</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19</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20</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21</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24</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25</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t>28</a:t>
            </a:fld>
            <a:endParaRPr lang="sr-Latn-RS"/>
          </a:p>
        </p:txBody>
      </p:sp>
    </p:spTree>
    <p:extLst>
      <p:ext uri="{BB962C8B-B14F-4D97-AF65-F5344CB8AC3E}">
        <p14:creationId xmlns:p14="http://schemas.microsoft.com/office/powerpoint/2010/main" val="1713081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t>29</a:t>
            </a:fld>
            <a:endParaRPr lang="sr-Latn-RS"/>
          </a:p>
        </p:txBody>
      </p:sp>
    </p:spTree>
    <p:extLst>
      <p:ext uri="{BB962C8B-B14F-4D97-AF65-F5344CB8AC3E}">
        <p14:creationId xmlns:p14="http://schemas.microsoft.com/office/powerpoint/2010/main" val="1713081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t>30</a:t>
            </a:fld>
            <a:endParaRPr lang="sr-Latn-RS"/>
          </a:p>
        </p:txBody>
      </p:sp>
    </p:spTree>
    <p:extLst>
      <p:ext uri="{BB962C8B-B14F-4D97-AF65-F5344CB8AC3E}">
        <p14:creationId xmlns:p14="http://schemas.microsoft.com/office/powerpoint/2010/main" val="17130815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32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33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t>34</a:t>
            </a:fld>
            <a:endParaRPr lang="sr-Latn-RS"/>
          </a:p>
        </p:txBody>
      </p:sp>
    </p:spTree>
    <p:extLst>
      <p:ext uri="{BB962C8B-B14F-4D97-AF65-F5344CB8AC3E}">
        <p14:creationId xmlns:p14="http://schemas.microsoft.com/office/powerpoint/2010/main" val="17130815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35</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36</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t>37</a:t>
            </a:fld>
            <a:endParaRPr lang="sr-Latn-RS"/>
          </a:p>
        </p:txBody>
      </p:sp>
    </p:spTree>
    <p:extLst>
      <p:ext uri="{BB962C8B-B14F-4D97-AF65-F5344CB8AC3E}">
        <p14:creationId xmlns:p14="http://schemas.microsoft.com/office/powerpoint/2010/main" val="17130815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39</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40</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41</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44</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45</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46</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47</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48</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50</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51</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52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53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54</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55</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t>56</a:t>
            </a:fld>
            <a:endParaRPr lang="sr-Latn-RS"/>
          </a:p>
        </p:txBody>
      </p:sp>
    </p:spTree>
    <p:extLst>
      <p:ext uri="{BB962C8B-B14F-4D97-AF65-F5344CB8AC3E}">
        <p14:creationId xmlns:p14="http://schemas.microsoft.com/office/powerpoint/2010/main" val="1713081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58</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59</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60</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61</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64</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65</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66</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69</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70</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71</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72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80</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81</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84</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85</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86</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87</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88</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89</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90</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91</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92</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93</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94</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95</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B0D1F488-AC13-4560-9764-8DCB9366208B}" type="slidenum">
              <a:rPr lang="sr-Latn-RS" smtClean="0">
                <a:solidFill>
                  <a:prstClr val="black"/>
                </a:solidFill>
              </a:rPr>
              <a:pPr/>
              <a:t>96</a:t>
            </a:fld>
            <a:endParaRPr lang="sr-Latn-RS">
              <a:solidFill>
                <a:prstClr val="black"/>
              </a:solidFill>
            </a:endParaRPr>
          </a:p>
        </p:txBody>
      </p:sp>
    </p:spTree>
    <p:extLst>
      <p:ext uri="{BB962C8B-B14F-4D97-AF65-F5344CB8AC3E}">
        <p14:creationId xmlns:p14="http://schemas.microsoft.com/office/powerpoint/2010/main" val="17130815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200661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328296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6" name="Line 4"/>
          <p:cNvSpPr>
            <a:spLocks noChangeShapeType="1"/>
          </p:cNvSpPr>
          <p:nvPr userDrawn="1"/>
        </p:nvSpPr>
        <p:spPr bwMode="auto">
          <a:xfrm flipH="1">
            <a:off x="5111783"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7" name="Freeform 5"/>
          <p:cNvSpPr>
            <a:spLocks/>
          </p:cNvSpPr>
          <p:nvPr userDrawn="1"/>
        </p:nvSpPr>
        <p:spPr bwMode="auto">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8"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71"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42"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414518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23" name="Freeform 37"/>
          <p:cNvSpPr>
            <a:spLocks/>
          </p:cNvSpPr>
          <p:nvPr userDrawn="1"/>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7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155242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1045133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57226608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lored plain &amp; Image">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18335"/>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310729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sp>
        <p:nvSpPr>
          <p:cNvPr id="36" name="Text Box 22"/>
          <p:cNvSpPr txBox="1">
            <a:spLocks noChangeArrowheads="1"/>
          </p:cNvSpPr>
          <p:nvPr userDrawn="1"/>
        </p:nvSpPr>
        <p:spPr bwMode="gray">
          <a:xfrm>
            <a:off x="892208" y="6553260"/>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Tree>
    <p:extLst>
      <p:ext uri="{BB962C8B-B14F-4D97-AF65-F5344CB8AC3E}">
        <p14:creationId xmlns:p14="http://schemas.microsoft.com/office/powerpoint/2010/main" val="3535024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27"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54"/>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7"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804"/>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7"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264809903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54"/>
            <a:ext cx="8420100" cy="1470025"/>
          </a:xfrm>
        </p:spPr>
        <p:txBody>
          <a:bodyPr/>
          <a:lstStyle/>
          <a:p>
            <a:r>
              <a:rPr lang="en-US" smtClean="0"/>
              <a:t>Click to edit Master title style</a:t>
            </a:r>
            <a:endParaRPr lang="sr-Latn-R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845080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271304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9"/>
            <a:ext cx="8420100" cy="1362075"/>
          </a:xfrm>
        </p:spPr>
        <p:txBody>
          <a:bodyPr anchor="t"/>
          <a:lstStyle>
            <a:lvl1pPr algn="l">
              <a:defRPr sz="4000" b="1" cap="all"/>
            </a:lvl1pPr>
          </a:lstStyle>
          <a:p>
            <a:r>
              <a:rPr lang="en-US" smtClean="0"/>
              <a:t>Click to edit Master title style</a:t>
            </a:r>
            <a:endParaRPr lang="sr-Latn-R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033612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174803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R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8" name="Footer Placeholder 7"/>
          <p:cNvSpPr>
            <a:spLocks noGrp="1"/>
          </p:cNvSpPr>
          <p:nvPr>
            <p:ph type="ftr" sz="quarter" idx="11"/>
          </p:nvPr>
        </p:nvSpPr>
        <p:spPr/>
        <p:txBody>
          <a:bodyPr/>
          <a:lstStyle/>
          <a:p>
            <a:endParaRPr lang="sr-Latn-RS">
              <a:solidFill>
                <a:prstClr val="black">
                  <a:tint val="75000"/>
                </a:prstClr>
              </a:solidFill>
            </a:endParaRPr>
          </a:p>
        </p:txBody>
      </p:sp>
      <p:sp>
        <p:nvSpPr>
          <p:cNvPr id="9" name="Slide Number Placeholder 8"/>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237862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4" name="Footer Placeholder 3"/>
          <p:cNvSpPr>
            <a:spLocks noGrp="1"/>
          </p:cNvSpPr>
          <p:nvPr>
            <p:ph type="ftr" sz="quarter" idx="11"/>
          </p:nvPr>
        </p:nvSpPr>
        <p:spPr/>
        <p:txBody>
          <a:bodyPr/>
          <a:lstStyle/>
          <a:p>
            <a:endParaRPr lang="sr-Latn-RS">
              <a:solidFill>
                <a:prstClr val="black">
                  <a:tint val="75000"/>
                </a:prstClr>
              </a:solidFill>
            </a:endParaRPr>
          </a:p>
        </p:txBody>
      </p:sp>
      <p:sp>
        <p:nvSpPr>
          <p:cNvPr id="5" name="Slide Number Placeholder 4"/>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830924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3" name="Footer Placeholder 2"/>
          <p:cNvSpPr>
            <a:spLocks noGrp="1"/>
          </p:cNvSpPr>
          <p:nvPr>
            <p:ph type="ftr" sz="quarter" idx="11"/>
          </p:nvPr>
        </p:nvSpPr>
        <p:spPr/>
        <p:txBody>
          <a:bodyPr/>
          <a:lstStyle/>
          <a:p>
            <a:endParaRPr lang="sr-Latn-RS">
              <a:solidFill>
                <a:prstClr val="black">
                  <a:tint val="75000"/>
                </a:prstClr>
              </a:solidFill>
            </a:endParaRPr>
          </a:p>
        </p:txBody>
      </p:sp>
      <p:sp>
        <p:nvSpPr>
          <p:cNvPr id="4" name="Slide Number Placeholder 3"/>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3788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sr-Latn-RS"/>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81728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sr-Latn-R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sr-Latn-R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092011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229828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323377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569609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54"/>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42738487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25786095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9"/>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3431629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FA5FEF1-B8F3-490A-88FF-BD29E5E9E317}" type="datetimeFigureOut">
              <a:rPr lang="en-GB" smtClean="0"/>
              <a:t>19/08/2014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9903311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FA5FEF1-B8F3-490A-88FF-BD29E5E9E317}" type="datetimeFigureOut">
              <a:rPr lang="en-GB" smtClean="0"/>
              <a:t>19/08/2014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885039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FA5FEF1-B8F3-490A-88FF-BD29E5E9E317}" type="datetimeFigureOut">
              <a:rPr lang="en-GB" smtClean="0"/>
              <a:t>19/08/2014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4098871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A5FEF1-B8F3-490A-88FF-BD29E5E9E317}" type="datetimeFigureOut">
              <a:rPr lang="en-GB" smtClean="0"/>
              <a:t>19/08/2014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3149297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A5FEF1-B8F3-490A-88FF-BD29E5E9E317}" type="datetimeFigureOut">
              <a:rPr lang="en-GB" smtClean="0"/>
              <a:t>19/08/2014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4104417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A5FEF1-B8F3-490A-88FF-BD29E5E9E317}" type="datetimeFigureOut">
              <a:rPr lang="en-GB" smtClean="0"/>
              <a:t>19/08/2014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1032305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20138081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FA5FEF1-B8F3-490A-88FF-BD29E5E9E317}" type="datetimeFigureOut">
              <a:rPr lang="en-GB" smtClean="0"/>
              <a:t>19/08/2014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1EDFA-57EE-4A54-ACDD-BAFBCDC9F184}" type="slidenum">
              <a:rPr lang="en-GB" smtClean="0"/>
              <a:t>‹#›</a:t>
            </a:fld>
            <a:endParaRPr lang="en-GB"/>
          </a:p>
        </p:txBody>
      </p:sp>
    </p:spTree>
    <p:extLst>
      <p:ext uri="{BB962C8B-B14F-4D97-AF65-F5344CB8AC3E}">
        <p14:creationId xmlns:p14="http://schemas.microsoft.com/office/powerpoint/2010/main" val="36909410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2006613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328296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6" name="Line 4"/>
          <p:cNvSpPr>
            <a:spLocks noChangeShapeType="1"/>
          </p:cNvSpPr>
          <p:nvPr userDrawn="1"/>
        </p:nvSpPr>
        <p:spPr bwMode="auto">
          <a:xfrm flipH="1">
            <a:off x="5111783"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7" name="Freeform 5"/>
          <p:cNvSpPr>
            <a:spLocks/>
          </p:cNvSpPr>
          <p:nvPr userDrawn="1"/>
        </p:nvSpPr>
        <p:spPr bwMode="auto">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8"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71"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42"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4145181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23" name="Freeform 37"/>
          <p:cNvSpPr>
            <a:spLocks/>
          </p:cNvSpPr>
          <p:nvPr userDrawn="1"/>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7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15524263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10451336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5722660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28722526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lored plain &amp; Image">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18335"/>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3107297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sp>
        <p:nvSpPr>
          <p:cNvPr id="36" name="Text Box 22"/>
          <p:cNvSpPr txBox="1">
            <a:spLocks noChangeArrowheads="1"/>
          </p:cNvSpPr>
          <p:nvPr userDrawn="1"/>
        </p:nvSpPr>
        <p:spPr bwMode="gray">
          <a:xfrm>
            <a:off x="892208" y="6553260"/>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Tree>
    <p:extLst>
      <p:ext uri="{BB962C8B-B14F-4D97-AF65-F5344CB8AC3E}">
        <p14:creationId xmlns:p14="http://schemas.microsoft.com/office/powerpoint/2010/main" val="35350242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5"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cs typeface="Arial" charset="0"/>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sp>
        <p:nvSpPr>
          <p:cNvPr id="22" name="Freeform 5"/>
          <p:cNvSpPr>
            <a:spLocks/>
          </p:cNvSpPr>
          <p:nvPr userDrawn="1"/>
        </p:nvSpPr>
        <p:spPr bwMode="ltGray">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783"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9008" y="6537385"/>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39866961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PECIAL">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cs typeface="Arial" charset="0"/>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cs typeface="Arial" charset="0"/>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9" name="Freeform 6"/>
          <p:cNvSpPr>
            <a:spLocks/>
          </p:cNvSpPr>
          <p:nvPr userDrawn="1"/>
        </p:nvSpPr>
        <p:spPr bwMode="grayWhite">
          <a:xfrm>
            <a:off x="2393983"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cs typeface="Arial" charset="0"/>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43735"/>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6896557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27"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54"/>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7"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804"/>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7"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264809903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54"/>
            <a:ext cx="8420100" cy="1470025"/>
          </a:xfrm>
        </p:spPr>
        <p:txBody>
          <a:bodyPr/>
          <a:lstStyle/>
          <a:p>
            <a:r>
              <a:rPr lang="en-US" smtClean="0"/>
              <a:t>Click to edit Master title style</a:t>
            </a:r>
            <a:endParaRPr lang="sr-Latn-R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700884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41279853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9"/>
            <a:ext cx="8420100" cy="1362075"/>
          </a:xfrm>
        </p:spPr>
        <p:txBody>
          <a:bodyPr anchor="t"/>
          <a:lstStyle>
            <a:lvl1pPr algn="l">
              <a:defRPr sz="4000" b="1" cap="all"/>
            </a:lvl1pPr>
          </a:lstStyle>
          <a:p>
            <a:r>
              <a:rPr lang="en-US" smtClean="0"/>
              <a:t>Click to edit Master title style</a:t>
            </a:r>
            <a:endParaRPr lang="sr-Latn-R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4401105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6759511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R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8" name="Footer Placeholder 7"/>
          <p:cNvSpPr>
            <a:spLocks noGrp="1"/>
          </p:cNvSpPr>
          <p:nvPr>
            <p:ph type="ftr" sz="quarter" idx="11"/>
          </p:nvPr>
        </p:nvSpPr>
        <p:spPr/>
        <p:txBody>
          <a:bodyPr/>
          <a:lstStyle/>
          <a:p>
            <a:endParaRPr lang="sr-Latn-RS">
              <a:solidFill>
                <a:prstClr val="black">
                  <a:tint val="75000"/>
                </a:prstClr>
              </a:solidFill>
            </a:endParaRPr>
          </a:p>
        </p:txBody>
      </p:sp>
      <p:sp>
        <p:nvSpPr>
          <p:cNvPr id="9" name="Slide Number Placeholder 8"/>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2008242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4" name="Footer Placeholder 3"/>
          <p:cNvSpPr>
            <a:spLocks noGrp="1"/>
          </p:cNvSpPr>
          <p:nvPr>
            <p:ph type="ftr" sz="quarter" idx="11"/>
          </p:nvPr>
        </p:nvSpPr>
        <p:spPr/>
        <p:txBody>
          <a:bodyPr/>
          <a:lstStyle/>
          <a:p>
            <a:endParaRPr lang="sr-Latn-RS">
              <a:solidFill>
                <a:prstClr val="black">
                  <a:tint val="75000"/>
                </a:prstClr>
              </a:solidFill>
            </a:endParaRPr>
          </a:p>
        </p:txBody>
      </p:sp>
      <p:sp>
        <p:nvSpPr>
          <p:cNvPr id="5" name="Slide Number Placeholder 4"/>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4065323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3" name="Footer Placeholder 2"/>
          <p:cNvSpPr>
            <a:spLocks noGrp="1"/>
          </p:cNvSpPr>
          <p:nvPr>
            <p:ph type="ftr" sz="quarter" idx="11"/>
          </p:nvPr>
        </p:nvSpPr>
        <p:spPr/>
        <p:txBody>
          <a:bodyPr/>
          <a:lstStyle/>
          <a:p>
            <a:endParaRPr lang="sr-Latn-RS">
              <a:solidFill>
                <a:prstClr val="black">
                  <a:tint val="75000"/>
                </a:prstClr>
              </a:solidFill>
            </a:endParaRPr>
          </a:p>
        </p:txBody>
      </p:sp>
      <p:sp>
        <p:nvSpPr>
          <p:cNvPr id="4" name="Slide Number Placeholder 3"/>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42710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sr-Latn-RS"/>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2142496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sr-Latn-R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sr-Latn-R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3846745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398829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8130235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5696095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200661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3282965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6" name="Line 4"/>
          <p:cNvSpPr>
            <a:spLocks noChangeShapeType="1"/>
          </p:cNvSpPr>
          <p:nvPr userDrawn="1"/>
        </p:nvSpPr>
        <p:spPr bwMode="auto">
          <a:xfrm flipH="1">
            <a:off x="5111783"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7" name="Freeform 5"/>
          <p:cNvSpPr>
            <a:spLocks/>
          </p:cNvSpPr>
          <p:nvPr userDrawn="1"/>
        </p:nvSpPr>
        <p:spPr bwMode="auto">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8"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71"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42"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4145181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23" name="Freeform 37"/>
          <p:cNvSpPr>
            <a:spLocks/>
          </p:cNvSpPr>
          <p:nvPr userDrawn="1"/>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7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15524263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10451336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5722660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28722526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lored plain &amp; Image">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18335"/>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3107297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sp>
        <p:nvSpPr>
          <p:cNvPr id="36" name="Text Box 22"/>
          <p:cNvSpPr txBox="1">
            <a:spLocks noChangeArrowheads="1"/>
          </p:cNvSpPr>
          <p:nvPr userDrawn="1"/>
        </p:nvSpPr>
        <p:spPr bwMode="gray">
          <a:xfrm>
            <a:off x="892208" y="6553260"/>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Tree>
    <p:extLst>
      <p:ext uri="{BB962C8B-B14F-4D97-AF65-F5344CB8AC3E}">
        <p14:creationId xmlns:p14="http://schemas.microsoft.com/office/powerpoint/2010/main" val="35350242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5" name="Freeform 6"/>
          <p:cNvSpPr>
            <a:spLocks/>
          </p:cNvSpPr>
          <p:nvPr userDrawn="1"/>
        </p:nvSpPr>
        <p:spPr bwMode="auto">
          <a:xfrm>
            <a:off x="-3176" y="6272273"/>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cs typeface="Arial" charset="0"/>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sp>
        <p:nvSpPr>
          <p:cNvPr id="22" name="Freeform 5"/>
          <p:cNvSpPr>
            <a:spLocks/>
          </p:cNvSpPr>
          <p:nvPr userDrawn="1"/>
        </p:nvSpPr>
        <p:spPr bwMode="ltGray">
          <a:xfrm>
            <a:off x="633445" y="5846823"/>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783"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9008" y="6537385"/>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39866961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PECIAL">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cs typeface="Arial" charset="0"/>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cs typeface="Arial" charset="0"/>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9" name="Freeform 6"/>
          <p:cNvSpPr>
            <a:spLocks/>
          </p:cNvSpPr>
          <p:nvPr userDrawn="1"/>
        </p:nvSpPr>
        <p:spPr bwMode="grayWhite">
          <a:xfrm>
            <a:off x="2393983"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cs typeface="Arial" charset="0"/>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70" y="6543735"/>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6896557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27"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54"/>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7"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804"/>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7"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264809903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54"/>
            <a:ext cx="8420100" cy="1470025"/>
          </a:xfrm>
        </p:spPr>
        <p:txBody>
          <a:bodyPr/>
          <a:lstStyle/>
          <a:p>
            <a:r>
              <a:rPr lang="en-US" smtClean="0"/>
              <a:t>Click to edit Master title style</a:t>
            </a:r>
            <a:endParaRPr lang="sr-Latn-R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7008849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41279853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9"/>
            <a:ext cx="8420100" cy="1362075"/>
          </a:xfrm>
        </p:spPr>
        <p:txBody>
          <a:bodyPr anchor="t"/>
          <a:lstStyle>
            <a:lvl1pPr algn="l">
              <a:defRPr sz="4000" b="1" cap="all"/>
            </a:lvl1pPr>
          </a:lstStyle>
          <a:p>
            <a:r>
              <a:rPr lang="en-US" smtClean="0"/>
              <a:t>Click to edit Master title style</a:t>
            </a:r>
            <a:endParaRPr lang="sr-Latn-R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4401105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6759511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R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8" name="Footer Placeholder 7"/>
          <p:cNvSpPr>
            <a:spLocks noGrp="1"/>
          </p:cNvSpPr>
          <p:nvPr>
            <p:ph type="ftr" sz="quarter" idx="11"/>
          </p:nvPr>
        </p:nvSpPr>
        <p:spPr/>
        <p:txBody>
          <a:bodyPr/>
          <a:lstStyle/>
          <a:p>
            <a:endParaRPr lang="sr-Latn-RS">
              <a:solidFill>
                <a:prstClr val="black">
                  <a:tint val="75000"/>
                </a:prstClr>
              </a:solidFill>
            </a:endParaRPr>
          </a:p>
        </p:txBody>
      </p:sp>
      <p:sp>
        <p:nvSpPr>
          <p:cNvPr id="9" name="Slide Number Placeholder 8"/>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2008242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4" name="Footer Placeholder 3"/>
          <p:cNvSpPr>
            <a:spLocks noGrp="1"/>
          </p:cNvSpPr>
          <p:nvPr>
            <p:ph type="ftr" sz="quarter" idx="11"/>
          </p:nvPr>
        </p:nvSpPr>
        <p:spPr/>
        <p:txBody>
          <a:bodyPr/>
          <a:lstStyle/>
          <a:p>
            <a:endParaRPr lang="sr-Latn-RS">
              <a:solidFill>
                <a:prstClr val="black">
                  <a:tint val="75000"/>
                </a:prstClr>
              </a:solidFill>
            </a:endParaRPr>
          </a:p>
        </p:txBody>
      </p:sp>
      <p:sp>
        <p:nvSpPr>
          <p:cNvPr id="5" name="Slide Number Placeholder 4"/>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24065323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3" name="Footer Placeholder 2"/>
          <p:cNvSpPr>
            <a:spLocks noGrp="1"/>
          </p:cNvSpPr>
          <p:nvPr>
            <p:ph type="ftr" sz="quarter" idx="11"/>
          </p:nvPr>
        </p:nvSpPr>
        <p:spPr/>
        <p:txBody>
          <a:bodyPr/>
          <a:lstStyle/>
          <a:p>
            <a:endParaRPr lang="sr-Latn-RS">
              <a:solidFill>
                <a:prstClr val="black">
                  <a:tint val="75000"/>
                </a:prstClr>
              </a:solidFill>
            </a:endParaRPr>
          </a:p>
        </p:txBody>
      </p:sp>
      <p:sp>
        <p:nvSpPr>
          <p:cNvPr id="4" name="Slide Number Placeholder 3"/>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427107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sr-Latn-RS"/>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2142496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sr-Latn-R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sr-Latn-R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6" name="Footer Placeholder 5"/>
          <p:cNvSpPr>
            <a:spLocks noGrp="1"/>
          </p:cNvSpPr>
          <p:nvPr>
            <p:ph type="ftr" sz="quarter" idx="11"/>
          </p:nvPr>
        </p:nvSpPr>
        <p:spPr/>
        <p:txBody>
          <a:bodyPr/>
          <a:lstStyle/>
          <a:p>
            <a:endParaRPr lang="sr-Latn-RS">
              <a:solidFill>
                <a:prstClr val="black">
                  <a:tint val="75000"/>
                </a:prstClr>
              </a:solidFill>
            </a:endParaRPr>
          </a:p>
        </p:txBody>
      </p:sp>
      <p:sp>
        <p:nvSpPr>
          <p:cNvPr id="7" name="Slide Number Placeholder 6"/>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33846745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398829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11"/>
          </p:nvPr>
        </p:nvSpPr>
        <p:spPr/>
        <p:txBody>
          <a:bodyPr/>
          <a:lstStyle/>
          <a:p>
            <a:endParaRPr lang="sr-Latn-RS">
              <a:solidFill>
                <a:prstClr val="black">
                  <a:tint val="75000"/>
                </a:prstClr>
              </a:solidFill>
            </a:endParaRPr>
          </a:p>
        </p:txBody>
      </p:sp>
      <p:sp>
        <p:nvSpPr>
          <p:cNvPr id="6" name="Slide Number Placeholder 5"/>
          <p:cNvSpPr>
            <a:spLocks noGrp="1"/>
          </p:cNvSpPr>
          <p:nvPr>
            <p:ph type="sldNum" sz="quarter" idx="12"/>
          </p:nvPr>
        </p:nvSpPr>
        <p:spPr/>
        <p:txBody>
          <a:body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8130235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20" name="Freeform 37"/>
          <p:cNvSpPr>
            <a:spLocks/>
          </p:cNvSpPr>
          <p:nvPr/>
        </p:nvSpPr>
        <p:spPr bwMode="auto">
          <a:xfrm>
            <a:off x="1249396"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cs typeface="Arial" charset="0"/>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73"/>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45" y="1262063"/>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cs typeface="Arial" charset="0"/>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5696095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1"/>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30" name="Group 2"/>
          <p:cNvGrpSpPr>
            <a:grpSpLocks noChangeAspect="1"/>
          </p:cNvGrpSpPr>
          <p:nvPr/>
        </p:nvGrpSpPr>
        <p:grpSpPr bwMode="auto">
          <a:xfrm>
            <a:off x="413400" y="381601"/>
            <a:ext cx="1169458"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grpSp>
        <p:nvGrpSpPr>
          <p:cNvPr id="20" name="Group 2"/>
          <p:cNvGrpSpPr>
            <a:grpSpLocks noChangeAspect="1"/>
          </p:cNvGrpSpPr>
          <p:nvPr/>
        </p:nvGrpSpPr>
        <p:grpSpPr bwMode="auto">
          <a:xfrm>
            <a:off x="413400" y="381601"/>
            <a:ext cx="1169458"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pic>
        <p:nvPicPr>
          <p:cNvPr id="72706" name="Picture 2" descr="Ipsos Public Affai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1025" y="377825"/>
            <a:ext cx="5119819" cy="53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729143"/>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ntent and Contact">
    <p:bg>
      <p:bgPr>
        <a:solidFill>
          <a:schemeClr val="bg2"/>
        </a:solidFill>
        <a:effectLst/>
      </p:bgPr>
    </p:bg>
    <p:spTree>
      <p:nvGrpSpPr>
        <p:cNvPr id="1" name=""/>
        <p:cNvGrpSpPr/>
        <p:nvPr/>
      </p:nvGrpSpPr>
      <p:grpSpPr>
        <a:xfrm>
          <a:off x="0" y="0"/>
          <a:ext cx="0" cy="0"/>
          <a:chOff x="0" y="0"/>
          <a:chExt cx="0" cy="0"/>
        </a:xfrm>
      </p:grpSpPr>
      <p:grpSp>
        <p:nvGrpSpPr>
          <p:cNvPr id="3" name="Group 2"/>
          <p:cNvGrpSpPr>
            <a:grpSpLocks/>
          </p:cNvGrpSpPr>
          <p:nvPr/>
        </p:nvGrpSpPr>
        <p:grpSpPr bwMode="auto">
          <a:xfrm>
            <a:off x="7" y="560389"/>
            <a:ext cx="9911160"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7" name="Titel 1"/>
          <p:cNvSpPr>
            <a:spLocks noGrp="1"/>
          </p:cNvSpPr>
          <p:nvPr>
            <p:ph type="title" hasCustomPrompt="1"/>
          </p:nvPr>
        </p:nvSpPr>
        <p:spPr>
          <a:xfrm>
            <a:off x="908701" y="118800"/>
            <a:ext cx="8842519" cy="553998"/>
          </a:xfrm>
          <a:prstGeom prst="rect">
            <a:avLst/>
          </a:prstGeom>
        </p:spPr>
        <p:txBody>
          <a:bodyPr wrap="square" lIns="0" tIns="0" rIns="0" bIns="0" anchor="ctr" anchorCtr="0">
            <a:spAutoFit/>
          </a:bodyPr>
          <a:lstStyle>
            <a:lvl1pPr algn="l">
              <a:lnSpc>
                <a:spcPct val="90000"/>
              </a:lnSpc>
              <a:defRPr sz="2000" b="1"/>
            </a:lvl1pPr>
          </a:lstStyle>
          <a:p>
            <a:r>
              <a:rPr lang="en-US" noProof="0" smtClean="0"/>
              <a:t>Titelmasterformat durch </a:t>
            </a:r>
            <a:br>
              <a:rPr lang="en-US" noProof="0" smtClean="0"/>
            </a:br>
            <a:r>
              <a:rPr lang="en-US" noProof="0" smtClean="0"/>
              <a:t>Klicken bearbeiten</a:t>
            </a:r>
            <a:endParaRPr lang="en-US" noProof="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5" name="Foliennummernplatzhalter 5"/>
          <p:cNvSpPr>
            <a:spLocks noGrp="1"/>
          </p:cNvSpPr>
          <p:nvPr>
            <p:ph type="sldNum" sz="quarter" idx="12"/>
          </p:nvPr>
        </p:nvSpPr>
        <p:spPr>
          <a:xfrm>
            <a:off x="9545416" y="6566400"/>
            <a:ext cx="182742" cy="184666"/>
          </a:xfrm>
          <a:prstGeom prst="rect">
            <a:avLst/>
          </a:prstGeom>
        </p:spPr>
        <p:txBody>
          <a:bodyPr wrap="none" lIns="0" tIns="0" rIns="0" bIns="0" anchor="b" anchorCtr="0">
            <a:spAutoFit/>
          </a:bodyPr>
          <a:lstStyle>
            <a:lvl1pPr algn="r">
              <a:defRPr sz="1200" b="1"/>
            </a:lvl1pPr>
          </a:lstStyle>
          <a:p>
            <a:fld id="{1F68DF53-B0FD-4F74-BC9F-6119EF23A4B6}" type="slidenum">
              <a:rPr lang="sr-Latn-CS" smtClean="0">
                <a:solidFill>
                  <a:srgbClr val="1F497D"/>
                </a:solidFill>
              </a:rPr>
              <a:pPr/>
              <a:t>‹#›</a:t>
            </a:fld>
            <a:endParaRPr lang="sr-Latn-CS">
              <a:solidFill>
                <a:srgbClr val="1F497D"/>
              </a:solidFill>
            </a:endParaRPr>
          </a:p>
        </p:txBody>
      </p:sp>
      <p:grpSp>
        <p:nvGrpSpPr>
          <p:cNvPr id="26" name="Group 25"/>
          <p:cNvGrpSpPr>
            <a:grpSpLocks/>
          </p:cNvGrpSpPr>
          <p:nvPr/>
        </p:nvGrpSpPr>
        <p:grpSpPr bwMode="auto">
          <a:xfrm>
            <a:off x="7" y="560389"/>
            <a:ext cx="9911160"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Tree>
    <p:extLst>
      <p:ext uri="{BB962C8B-B14F-4D97-AF65-F5344CB8AC3E}">
        <p14:creationId xmlns:p14="http://schemas.microsoft.com/office/powerpoint/2010/main" val="3723357409"/>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bg2"/>
        </a:solidFill>
        <a:effectLst/>
      </p:bgPr>
    </p:bg>
    <p:spTree>
      <p:nvGrpSpPr>
        <p:cNvPr id="1" name=""/>
        <p:cNvGrpSpPr/>
        <p:nvPr/>
      </p:nvGrpSpPr>
      <p:grpSpPr>
        <a:xfrm>
          <a:off x="0" y="0"/>
          <a:ext cx="0" cy="0"/>
          <a:chOff x="0" y="0"/>
          <a:chExt cx="0" cy="0"/>
        </a:xfrm>
      </p:grpSpPr>
      <p:sp>
        <p:nvSpPr>
          <p:cNvPr id="7" name="Freeform 2"/>
          <p:cNvSpPr>
            <a:spLocks/>
          </p:cNvSpPr>
          <p:nvPr/>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8" name="Freeform 3"/>
          <p:cNvSpPr>
            <a:spLocks/>
          </p:cNvSpPr>
          <p:nvPr/>
        </p:nvSpPr>
        <p:spPr bwMode="auto">
          <a:xfrm>
            <a:off x="8055529"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9" name="Line 4"/>
          <p:cNvSpPr>
            <a:spLocks noChangeShapeType="1"/>
          </p:cNvSpPr>
          <p:nvPr/>
        </p:nvSpPr>
        <p:spPr bwMode="auto">
          <a:xfrm flipH="1">
            <a:off x="5111221" y="2803525"/>
            <a:ext cx="2944283"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0" name="Freeform 5"/>
          <p:cNvSpPr>
            <a:spLocks/>
          </p:cNvSpPr>
          <p:nvPr/>
        </p:nvSpPr>
        <p:spPr bwMode="auto">
          <a:xfrm>
            <a:off x="632889" y="5846808"/>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1" name="Freeform 6"/>
          <p:cNvSpPr>
            <a:spLocks/>
          </p:cNvSpPr>
          <p:nvPr/>
        </p:nvSpPr>
        <p:spPr bwMode="auto">
          <a:xfrm>
            <a:off x="-3440" y="6272258"/>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 name="Untertitel 2"/>
          <p:cNvSpPr>
            <a:spLocks noGrp="1"/>
          </p:cNvSpPr>
          <p:nvPr>
            <p:ph type="subTitle" idx="1"/>
          </p:nvPr>
        </p:nvSpPr>
        <p:spPr>
          <a:xfrm>
            <a:off x="4960824" y="4680023"/>
            <a:ext cx="480006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9545416" y="6566400"/>
            <a:ext cx="182742" cy="184666"/>
          </a:xfrm>
          <a:prstGeom prst="rect">
            <a:avLst/>
          </a:prstGeom>
        </p:spPr>
        <p:txBody>
          <a:bodyPr wrap="none" lIns="0" tIns="0" rIns="0" bIns="0" anchor="b" anchorCtr="0">
            <a:spAutoFit/>
          </a:bodyPr>
          <a:lstStyle>
            <a:lvl1pPr algn="r">
              <a:defRPr sz="1200" b="1"/>
            </a:lvl1pPr>
          </a:lstStyle>
          <a:p>
            <a:fld id="{1F68DF53-B0FD-4F74-BC9F-6119EF23A4B6}" type="slidenum">
              <a:rPr lang="sr-Latn-CS" smtClean="0">
                <a:solidFill>
                  <a:srgbClr val="1F497D"/>
                </a:solidFill>
              </a:rPr>
              <a:pPr/>
              <a:t>‹#›</a:t>
            </a:fld>
            <a:endParaRPr lang="sr-Latn-CS">
              <a:solidFill>
                <a:srgbClr val="1F497D"/>
              </a:solidFill>
            </a:endParaRPr>
          </a:p>
        </p:txBody>
      </p:sp>
      <p:grpSp>
        <p:nvGrpSpPr>
          <p:cNvPr id="12" name="Group 18"/>
          <p:cNvGrpSpPr>
            <a:grpSpLocks noChangeAspect="1"/>
          </p:cNvGrpSpPr>
          <p:nvPr/>
        </p:nvGrpSpPr>
        <p:grpSpPr bwMode="auto">
          <a:xfrm>
            <a:off x="163824" y="151200"/>
            <a:ext cx="565811"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28" name="Freeform 2"/>
          <p:cNvSpPr>
            <a:spLocks/>
          </p:cNvSpPr>
          <p:nvPr/>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3"/>
          <p:cNvSpPr>
            <a:spLocks/>
          </p:cNvSpPr>
          <p:nvPr/>
        </p:nvSpPr>
        <p:spPr bwMode="auto">
          <a:xfrm>
            <a:off x="8055529"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Line 4"/>
          <p:cNvSpPr>
            <a:spLocks noChangeShapeType="1"/>
          </p:cNvSpPr>
          <p:nvPr/>
        </p:nvSpPr>
        <p:spPr bwMode="auto">
          <a:xfrm flipH="1">
            <a:off x="5111221" y="2803525"/>
            <a:ext cx="2944283"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5"/>
          <p:cNvSpPr>
            <a:spLocks/>
          </p:cNvSpPr>
          <p:nvPr/>
        </p:nvSpPr>
        <p:spPr bwMode="auto">
          <a:xfrm>
            <a:off x="632889" y="5846808"/>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6"/>
          <p:cNvSpPr>
            <a:spLocks/>
          </p:cNvSpPr>
          <p:nvPr/>
        </p:nvSpPr>
        <p:spPr bwMode="auto">
          <a:xfrm>
            <a:off x="-3440" y="6272258"/>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nvGrpSpPr>
          <p:cNvPr id="33" name="Group 18"/>
          <p:cNvGrpSpPr>
            <a:grpSpLocks noChangeAspect="1"/>
          </p:cNvGrpSpPr>
          <p:nvPr/>
        </p:nvGrpSpPr>
        <p:grpSpPr bwMode="auto">
          <a:xfrm>
            <a:off x="163824" y="151200"/>
            <a:ext cx="565811" cy="468312"/>
            <a:chOff x="1352" y="681"/>
            <a:chExt cx="3519" cy="3153"/>
          </a:xfrm>
        </p:grpSpPr>
        <p:sp>
          <p:nvSpPr>
            <p:cNvPr id="3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2" name="Titel 1"/>
          <p:cNvSpPr>
            <a:spLocks noGrp="1"/>
          </p:cNvSpPr>
          <p:nvPr>
            <p:ph type="ctrTitle"/>
          </p:nvPr>
        </p:nvSpPr>
        <p:spPr>
          <a:xfrm>
            <a:off x="156004" y="2935198"/>
            <a:ext cx="4784460" cy="997196"/>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pic>
        <p:nvPicPr>
          <p:cNvPr id="73730" name="Picture 2" descr="Public Affairs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2400" y="6562800"/>
            <a:ext cx="2058591" cy="21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85153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08701" y="118800"/>
            <a:ext cx="8842519"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523326" y="6566400"/>
            <a:ext cx="65" cy="184666"/>
          </a:xfrm>
          <a:prstGeom prst="rect">
            <a:avLst/>
          </a:prstGeom>
        </p:spPr>
        <p:txBody>
          <a:bodyPr wrap="none" lIns="0" tIns="0" rIns="0" bIns="0">
            <a:spAutoFit/>
          </a:bodyPr>
          <a:lstStyle>
            <a:lvl1pPr>
              <a:defRPr sz="1200">
                <a:solidFill>
                  <a:schemeClr val="tx1"/>
                </a:solidFill>
              </a:defRPr>
            </a:lvl1pPr>
          </a:lstStyle>
          <a:p>
            <a:endParaRPr lang="sr-Latn-CS">
              <a:solidFill>
                <a:srgbClr val="1F497D"/>
              </a:solidFill>
            </a:endParaRPr>
          </a:p>
        </p:txBody>
      </p:sp>
      <p:grpSp>
        <p:nvGrpSpPr>
          <p:cNvPr id="23" name="Group 18"/>
          <p:cNvGrpSpPr>
            <a:grpSpLocks noChangeAspect="1"/>
          </p:cNvGrpSpPr>
          <p:nvPr/>
        </p:nvGrpSpPr>
        <p:grpSpPr bwMode="auto">
          <a:xfrm>
            <a:off x="163824" y="151200"/>
            <a:ext cx="565811"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875845" y="1311275"/>
            <a:ext cx="1030155"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9582679" y="803275"/>
            <a:ext cx="323321"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6106981" y="0"/>
            <a:ext cx="3484298"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248593" y="6553200"/>
            <a:ext cx="129844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10" y="4794250"/>
            <a:ext cx="127608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9545416" y="6566400"/>
            <a:ext cx="182742" cy="184666"/>
          </a:xfrm>
          <a:prstGeom prst="rect">
            <a:avLst/>
          </a:prstGeom>
        </p:spPr>
        <p:txBody>
          <a:bodyPr wrap="none" lIns="0" tIns="0" rIns="0" bIns="0" anchor="b" anchorCtr="0">
            <a:spAutoFit/>
          </a:bodyPr>
          <a:lstStyle>
            <a:lvl1pPr algn="r">
              <a:defRPr sz="1200" b="1"/>
            </a:lvl1pPr>
          </a:lstStyle>
          <a:p>
            <a:fld id="{1F68DF53-B0FD-4F74-BC9F-6119EF23A4B6}" type="slidenum">
              <a:rPr lang="sr-Latn-CS" smtClean="0">
                <a:solidFill>
                  <a:srgbClr val="1F497D"/>
                </a:solidFill>
              </a:rPr>
              <a:pPr/>
              <a:t>‹#›</a:t>
            </a:fld>
            <a:endParaRPr lang="sr-Latn-CS">
              <a:solidFill>
                <a:srgbClr val="1F497D"/>
              </a:solidFill>
            </a:endParaRPr>
          </a:p>
        </p:txBody>
      </p:sp>
      <p:grpSp>
        <p:nvGrpSpPr>
          <p:cNvPr id="45" name="Group 18"/>
          <p:cNvGrpSpPr>
            <a:grpSpLocks noChangeAspect="1"/>
          </p:cNvGrpSpPr>
          <p:nvPr/>
        </p:nvGrpSpPr>
        <p:grpSpPr bwMode="auto">
          <a:xfrm>
            <a:off x="163824" y="151200"/>
            <a:ext cx="565811"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1" name="Freeform 34"/>
          <p:cNvSpPr>
            <a:spLocks/>
          </p:cNvSpPr>
          <p:nvPr/>
        </p:nvSpPr>
        <p:spPr bwMode="auto">
          <a:xfrm>
            <a:off x="8875845" y="1311275"/>
            <a:ext cx="1030155"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2" name="Freeform 35"/>
          <p:cNvSpPr>
            <a:spLocks/>
          </p:cNvSpPr>
          <p:nvPr/>
        </p:nvSpPr>
        <p:spPr bwMode="auto">
          <a:xfrm>
            <a:off x="9582679" y="803275"/>
            <a:ext cx="323321"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6"/>
          <p:cNvSpPr>
            <a:spLocks/>
          </p:cNvSpPr>
          <p:nvPr/>
        </p:nvSpPr>
        <p:spPr bwMode="auto">
          <a:xfrm>
            <a:off x="6106981" y="0"/>
            <a:ext cx="3484298"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7"/>
          <p:cNvSpPr>
            <a:spLocks/>
          </p:cNvSpPr>
          <p:nvPr/>
        </p:nvSpPr>
        <p:spPr bwMode="auto">
          <a:xfrm>
            <a:off x="1248593" y="6553200"/>
            <a:ext cx="129844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8"/>
          <p:cNvSpPr>
            <a:spLocks/>
          </p:cNvSpPr>
          <p:nvPr/>
        </p:nvSpPr>
        <p:spPr bwMode="auto">
          <a:xfrm>
            <a:off x="10" y="4794250"/>
            <a:ext cx="127608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pic>
        <p:nvPicPr>
          <p:cNvPr id="74754" name="Picture 2" descr="Public Affai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0383" y="6562800"/>
            <a:ext cx="2058590" cy="21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321970"/>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Image">
    <p:bg>
      <p:bgPr>
        <a:solidFill>
          <a:schemeClr val="bg2"/>
        </a:solidFill>
        <a:effectLst/>
      </p:bgPr>
    </p:bg>
    <p:spTree>
      <p:nvGrpSpPr>
        <p:cNvPr id="1" name=""/>
        <p:cNvGrpSpPr/>
        <p:nvPr/>
      </p:nvGrpSpPr>
      <p:grpSpPr>
        <a:xfrm>
          <a:off x="0" y="0"/>
          <a:ext cx="0" cy="0"/>
          <a:chOff x="0" y="0"/>
          <a:chExt cx="0" cy="0"/>
        </a:xfrm>
      </p:grpSpPr>
      <p:grpSp>
        <p:nvGrpSpPr>
          <p:cNvPr id="23" name="Group 18"/>
          <p:cNvGrpSpPr>
            <a:grpSpLocks noChangeAspect="1"/>
          </p:cNvGrpSpPr>
          <p:nvPr/>
        </p:nvGrpSpPr>
        <p:grpSpPr bwMode="auto">
          <a:xfrm>
            <a:off x="163824" y="151200"/>
            <a:ext cx="565811"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875845" y="1311275"/>
            <a:ext cx="1030155"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9582679" y="803275"/>
            <a:ext cx="323321"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6106981" y="0"/>
            <a:ext cx="3484298"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248593" y="6553200"/>
            <a:ext cx="129844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10" y="4794250"/>
            <a:ext cx="127608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Titel 1"/>
          <p:cNvSpPr>
            <a:spLocks noGrp="1"/>
          </p:cNvSpPr>
          <p:nvPr>
            <p:ph type="title" hasCustomPrompt="1"/>
          </p:nvPr>
        </p:nvSpPr>
        <p:spPr>
          <a:xfrm>
            <a:off x="908701" y="118800"/>
            <a:ext cx="8842519"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grpSp>
        <p:nvGrpSpPr>
          <p:cNvPr id="44" name="Group 18"/>
          <p:cNvGrpSpPr>
            <a:grpSpLocks noChangeAspect="1"/>
          </p:cNvGrpSpPr>
          <p:nvPr/>
        </p:nvGrpSpPr>
        <p:grpSpPr bwMode="auto">
          <a:xfrm>
            <a:off x="163824" y="151200"/>
            <a:ext cx="565811"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2" name="Freeform 34"/>
          <p:cNvSpPr>
            <a:spLocks/>
          </p:cNvSpPr>
          <p:nvPr/>
        </p:nvSpPr>
        <p:spPr bwMode="auto">
          <a:xfrm>
            <a:off x="8875845" y="1311275"/>
            <a:ext cx="1030155"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5"/>
          <p:cNvSpPr>
            <a:spLocks/>
          </p:cNvSpPr>
          <p:nvPr/>
        </p:nvSpPr>
        <p:spPr bwMode="auto">
          <a:xfrm>
            <a:off x="9582679" y="803275"/>
            <a:ext cx="323321"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6"/>
          <p:cNvSpPr>
            <a:spLocks/>
          </p:cNvSpPr>
          <p:nvPr/>
        </p:nvSpPr>
        <p:spPr bwMode="auto">
          <a:xfrm>
            <a:off x="6106981" y="0"/>
            <a:ext cx="3484298"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7"/>
          <p:cNvSpPr>
            <a:spLocks/>
          </p:cNvSpPr>
          <p:nvPr/>
        </p:nvSpPr>
        <p:spPr bwMode="auto">
          <a:xfrm>
            <a:off x="1248593" y="6553200"/>
            <a:ext cx="129844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6" name="Freeform 38"/>
          <p:cNvSpPr>
            <a:spLocks/>
          </p:cNvSpPr>
          <p:nvPr/>
        </p:nvSpPr>
        <p:spPr bwMode="auto">
          <a:xfrm>
            <a:off x="10" y="4794250"/>
            <a:ext cx="127608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Tree>
    <p:extLst>
      <p:ext uri="{BB962C8B-B14F-4D97-AF65-F5344CB8AC3E}">
        <p14:creationId xmlns:p14="http://schemas.microsoft.com/office/powerpoint/2010/main" val="2423076736"/>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95304" y="6356350"/>
            <a:ext cx="2295922" cy="350838"/>
          </a:xfrm>
          <a:prstGeom prst="rect">
            <a:avLst/>
          </a:prstGeom>
          <a:ln/>
        </p:spPr>
        <p:txBody>
          <a:bodyPr/>
          <a:lstStyle>
            <a:lvl1pPr>
              <a:defRPr/>
            </a:lvl1pPr>
          </a:lstStyle>
          <a:p>
            <a:pPr>
              <a:defRPr/>
            </a:pPr>
            <a:endParaRPr lang="sr-Latn-CS">
              <a:solidFill>
                <a:srgbClr val="1F497D"/>
              </a:solidFill>
            </a:endParaRPr>
          </a:p>
        </p:txBody>
      </p:sp>
      <p:sp>
        <p:nvSpPr>
          <p:cNvPr id="3" name="Rectangle 5"/>
          <p:cNvSpPr>
            <a:spLocks noGrp="1" noChangeArrowheads="1"/>
          </p:cNvSpPr>
          <p:nvPr>
            <p:ph type="sldNum" idx="11"/>
          </p:nvPr>
        </p:nvSpPr>
        <p:spPr>
          <a:xfrm>
            <a:off x="7099305" y="6356350"/>
            <a:ext cx="2295922" cy="350838"/>
          </a:xfrm>
          <a:prstGeom prst="rect">
            <a:avLst/>
          </a:prstGeom>
          <a:ln/>
        </p:spPr>
        <p:txBody>
          <a:bodyPr/>
          <a:lstStyle>
            <a:lvl1pPr>
              <a:defRPr/>
            </a:lvl1pPr>
          </a:lstStyle>
          <a:p>
            <a:pPr>
              <a:defRPr/>
            </a:pPr>
            <a:fld id="{ABC8070D-CE7A-465C-A769-6C9166065BDD}" type="slidenum">
              <a:rPr lang="hr-BA">
                <a:solidFill>
                  <a:srgbClr val="1F497D"/>
                </a:solidFill>
              </a:rPr>
              <a:pPr>
                <a:defRPr/>
              </a:pPr>
              <a:t>‹#›</a:t>
            </a:fld>
            <a:endParaRPr lang="hr-BA">
              <a:solidFill>
                <a:srgbClr val="1F497D"/>
              </a:solidFill>
            </a:endParaRPr>
          </a:p>
        </p:txBody>
      </p:sp>
    </p:spTree>
    <p:extLst>
      <p:ext uri="{BB962C8B-B14F-4D97-AF65-F5344CB8AC3E}">
        <p14:creationId xmlns:p14="http://schemas.microsoft.com/office/powerpoint/2010/main" val="42946217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126172197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tx2"/>
        </a:solidFill>
        <a:effectLst/>
      </p:bgPr>
    </p:bg>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2460718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tx2"/>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6" name="Line 4"/>
          <p:cNvSpPr>
            <a:spLocks noChangeShapeType="1"/>
          </p:cNvSpPr>
          <p:nvPr userDrawn="1"/>
        </p:nvSpPr>
        <p:spPr bwMode="auto">
          <a:xfrm flipH="1">
            <a:off x="5111774"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7" name="Freeform 5"/>
          <p:cNvSpPr>
            <a:spLocks/>
          </p:cNvSpPr>
          <p:nvPr userDrawn="1"/>
        </p:nvSpPr>
        <p:spPr bwMode="auto">
          <a:xfrm>
            <a:off x="633437" y="5846807"/>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8" name="Freeform 6"/>
          <p:cNvSpPr>
            <a:spLocks/>
          </p:cNvSpPr>
          <p:nvPr userDrawn="1"/>
        </p:nvSpPr>
        <p:spPr bwMode="auto">
          <a:xfrm>
            <a:off x="-3176" y="6272257"/>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62"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33"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2092410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23" name="Freeform 37"/>
          <p:cNvSpPr>
            <a:spLocks/>
          </p:cNvSpPr>
          <p:nvPr userDrawn="1"/>
        </p:nvSpPr>
        <p:spPr bwMode="auto">
          <a:xfrm>
            <a:off x="1249387"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6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25261839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2"/>
        </a:solidFill>
        <a:effectLst/>
      </p:bgPr>
    </p:bg>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41520573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Title Page">
    <p:bg>
      <p:bgPr>
        <a:solidFill>
          <a:schemeClr val="accent6"/>
        </a:solidFill>
        <a:effectLst/>
      </p:bgPr>
    </p:bg>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16537739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Topic &amp; Result_1">
    <p:spTree>
      <p:nvGrpSpPr>
        <p:cNvPr id="1" name=""/>
        <p:cNvGrpSpPr/>
        <p:nvPr/>
      </p:nvGrpSpPr>
      <p:grpSpPr>
        <a:xfrm>
          <a:off x="0" y="0"/>
          <a:ext cx="0" cy="0"/>
          <a:chOff x="0" y="0"/>
          <a:chExt cx="0" cy="0"/>
        </a:xfrm>
      </p:grpSpPr>
      <p:sp>
        <p:nvSpPr>
          <p:cNvPr id="2" name="Titel 1"/>
          <p:cNvSpPr>
            <a:spLocks noGrp="1"/>
          </p:cNvSpPr>
          <p:nvPr>
            <p:ph type="title"/>
          </p:nvPr>
        </p:nvSpPr>
        <p:spPr>
          <a:xfrm>
            <a:off x="194472" y="97200"/>
            <a:ext cx="9556749" cy="81152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1496616" y="6599609"/>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grpSp>
        <p:nvGrpSpPr>
          <p:cNvPr id="74" name="Group 73"/>
          <p:cNvGrpSpPr>
            <a:grpSpLocks noChangeAspect="1"/>
          </p:cNvGrpSpPr>
          <p:nvPr userDrawn="1"/>
        </p:nvGrpSpPr>
        <p:grpSpPr bwMode="gray">
          <a:xfrm>
            <a:off x="9561512" y="6525344"/>
            <a:ext cx="244503" cy="224407"/>
            <a:chOff x="1020" y="346"/>
            <a:chExt cx="4114" cy="3756"/>
          </a:xfrm>
        </p:grpSpPr>
        <p:sp>
          <p:nvSpPr>
            <p:cNvPr id="75" name="Freeform 74"/>
            <p:cNvSpPr>
              <a:spLocks/>
            </p:cNvSpPr>
            <p:nvPr userDrawn="1"/>
          </p:nvSpPr>
          <p:spPr bwMode="gray">
            <a:xfrm>
              <a:off x="1020" y="346"/>
              <a:ext cx="4114" cy="3756"/>
            </a:xfrm>
            <a:custGeom>
              <a:avLst/>
              <a:gdLst/>
              <a:ahLst/>
              <a:cxnLst>
                <a:cxn ang="0">
                  <a:pos x="0" y="3756"/>
                </a:cxn>
                <a:cxn ang="0">
                  <a:pos x="0" y="0"/>
                </a:cxn>
                <a:cxn ang="0">
                  <a:pos x="4022" y="0"/>
                </a:cxn>
                <a:cxn ang="0">
                  <a:pos x="4022" y="0"/>
                </a:cxn>
                <a:cxn ang="0">
                  <a:pos x="4040" y="118"/>
                </a:cxn>
                <a:cxn ang="0">
                  <a:pos x="4054" y="234"/>
                </a:cxn>
                <a:cxn ang="0">
                  <a:pos x="4068" y="350"/>
                </a:cxn>
                <a:cxn ang="0">
                  <a:pos x="4078" y="468"/>
                </a:cxn>
                <a:cxn ang="0">
                  <a:pos x="4088" y="584"/>
                </a:cxn>
                <a:cxn ang="0">
                  <a:pos x="4096" y="700"/>
                </a:cxn>
                <a:cxn ang="0">
                  <a:pos x="4104" y="814"/>
                </a:cxn>
                <a:cxn ang="0">
                  <a:pos x="4108" y="930"/>
                </a:cxn>
                <a:cxn ang="0">
                  <a:pos x="4112" y="1046"/>
                </a:cxn>
                <a:cxn ang="0">
                  <a:pos x="4114" y="1162"/>
                </a:cxn>
                <a:cxn ang="0">
                  <a:pos x="4112" y="1276"/>
                </a:cxn>
                <a:cxn ang="0">
                  <a:pos x="4110" y="1392"/>
                </a:cxn>
                <a:cxn ang="0">
                  <a:pos x="4106" y="1508"/>
                </a:cxn>
                <a:cxn ang="0">
                  <a:pos x="4100" y="1622"/>
                </a:cxn>
                <a:cxn ang="0">
                  <a:pos x="4092" y="1738"/>
                </a:cxn>
                <a:cxn ang="0">
                  <a:pos x="4082" y="1854"/>
                </a:cxn>
                <a:cxn ang="0">
                  <a:pos x="4070" y="1970"/>
                </a:cxn>
                <a:cxn ang="0">
                  <a:pos x="4056" y="2086"/>
                </a:cxn>
                <a:cxn ang="0">
                  <a:pos x="4040" y="2202"/>
                </a:cxn>
                <a:cxn ang="0">
                  <a:pos x="4020" y="2320"/>
                </a:cxn>
                <a:cxn ang="0">
                  <a:pos x="4000" y="2436"/>
                </a:cxn>
                <a:cxn ang="0">
                  <a:pos x="3978" y="2554"/>
                </a:cxn>
                <a:cxn ang="0">
                  <a:pos x="3952" y="2672"/>
                </a:cxn>
                <a:cxn ang="0">
                  <a:pos x="3926" y="2790"/>
                </a:cxn>
                <a:cxn ang="0">
                  <a:pos x="3896" y="2908"/>
                </a:cxn>
                <a:cxn ang="0">
                  <a:pos x="3864" y="3028"/>
                </a:cxn>
                <a:cxn ang="0">
                  <a:pos x="3830" y="3148"/>
                </a:cxn>
                <a:cxn ang="0">
                  <a:pos x="3792" y="3268"/>
                </a:cxn>
                <a:cxn ang="0">
                  <a:pos x="3754" y="3388"/>
                </a:cxn>
                <a:cxn ang="0">
                  <a:pos x="3712" y="3510"/>
                </a:cxn>
                <a:cxn ang="0">
                  <a:pos x="3668" y="3632"/>
                </a:cxn>
                <a:cxn ang="0">
                  <a:pos x="3620" y="3756"/>
                </a:cxn>
                <a:cxn ang="0">
                  <a:pos x="0" y="3756"/>
                </a:cxn>
              </a:cxnLst>
              <a:rect l="0" t="0" r="r" b="b"/>
              <a:pathLst>
                <a:path w="4114" h="3756">
                  <a:moveTo>
                    <a:pt x="0" y="3756"/>
                  </a:moveTo>
                  <a:lnTo>
                    <a:pt x="0" y="0"/>
                  </a:lnTo>
                  <a:lnTo>
                    <a:pt x="4022" y="0"/>
                  </a:lnTo>
                  <a:lnTo>
                    <a:pt x="4022" y="0"/>
                  </a:lnTo>
                  <a:lnTo>
                    <a:pt x="4040" y="118"/>
                  </a:lnTo>
                  <a:lnTo>
                    <a:pt x="4054" y="234"/>
                  </a:lnTo>
                  <a:lnTo>
                    <a:pt x="4068" y="350"/>
                  </a:lnTo>
                  <a:lnTo>
                    <a:pt x="4078" y="468"/>
                  </a:lnTo>
                  <a:lnTo>
                    <a:pt x="4088" y="584"/>
                  </a:lnTo>
                  <a:lnTo>
                    <a:pt x="4096" y="700"/>
                  </a:lnTo>
                  <a:lnTo>
                    <a:pt x="4104" y="814"/>
                  </a:lnTo>
                  <a:lnTo>
                    <a:pt x="4108" y="930"/>
                  </a:lnTo>
                  <a:lnTo>
                    <a:pt x="4112" y="1046"/>
                  </a:lnTo>
                  <a:lnTo>
                    <a:pt x="4114" y="1162"/>
                  </a:lnTo>
                  <a:lnTo>
                    <a:pt x="4112" y="1276"/>
                  </a:lnTo>
                  <a:lnTo>
                    <a:pt x="4110" y="1392"/>
                  </a:lnTo>
                  <a:lnTo>
                    <a:pt x="4106" y="1508"/>
                  </a:lnTo>
                  <a:lnTo>
                    <a:pt x="4100" y="1622"/>
                  </a:lnTo>
                  <a:lnTo>
                    <a:pt x="4092" y="1738"/>
                  </a:lnTo>
                  <a:lnTo>
                    <a:pt x="4082" y="1854"/>
                  </a:lnTo>
                  <a:lnTo>
                    <a:pt x="4070" y="1970"/>
                  </a:lnTo>
                  <a:lnTo>
                    <a:pt x="4056" y="2086"/>
                  </a:lnTo>
                  <a:lnTo>
                    <a:pt x="4040" y="2202"/>
                  </a:lnTo>
                  <a:lnTo>
                    <a:pt x="4020" y="2320"/>
                  </a:lnTo>
                  <a:lnTo>
                    <a:pt x="4000" y="2436"/>
                  </a:lnTo>
                  <a:lnTo>
                    <a:pt x="3978" y="2554"/>
                  </a:lnTo>
                  <a:lnTo>
                    <a:pt x="3952" y="2672"/>
                  </a:lnTo>
                  <a:lnTo>
                    <a:pt x="3926" y="2790"/>
                  </a:lnTo>
                  <a:lnTo>
                    <a:pt x="3896" y="2908"/>
                  </a:lnTo>
                  <a:lnTo>
                    <a:pt x="3864" y="3028"/>
                  </a:lnTo>
                  <a:lnTo>
                    <a:pt x="3830" y="3148"/>
                  </a:lnTo>
                  <a:lnTo>
                    <a:pt x="3792" y="3268"/>
                  </a:lnTo>
                  <a:lnTo>
                    <a:pt x="3754" y="3388"/>
                  </a:lnTo>
                  <a:lnTo>
                    <a:pt x="3712" y="3510"/>
                  </a:lnTo>
                  <a:lnTo>
                    <a:pt x="3668" y="3632"/>
                  </a:lnTo>
                  <a:lnTo>
                    <a:pt x="3620" y="3756"/>
                  </a:lnTo>
                  <a:lnTo>
                    <a:pt x="0" y="3756"/>
                  </a:lnTo>
                  <a:close/>
                </a:path>
              </a:pathLst>
            </a:custGeom>
            <a:solidFill>
              <a:srgbClr val="009D9C"/>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76" name="Freeform 75"/>
            <p:cNvSpPr>
              <a:spLocks/>
            </p:cNvSpPr>
            <p:nvPr userDrawn="1"/>
          </p:nvSpPr>
          <p:spPr bwMode="gray">
            <a:xfrm>
              <a:off x="2636" y="1719"/>
              <a:ext cx="85" cy="65"/>
            </a:xfrm>
            <a:custGeom>
              <a:avLst/>
              <a:gdLst/>
              <a:ahLst/>
              <a:cxnLst>
                <a:cxn ang="0">
                  <a:pos x="18" y="44"/>
                </a:cxn>
                <a:cxn ang="0">
                  <a:pos x="0" y="58"/>
                </a:cxn>
                <a:cxn ang="0">
                  <a:pos x="0" y="58"/>
                </a:cxn>
                <a:cxn ang="0">
                  <a:pos x="14" y="60"/>
                </a:cxn>
                <a:cxn ang="0">
                  <a:pos x="28" y="62"/>
                </a:cxn>
                <a:cxn ang="0">
                  <a:pos x="42" y="58"/>
                </a:cxn>
                <a:cxn ang="0">
                  <a:pos x="54" y="54"/>
                </a:cxn>
                <a:cxn ang="0">
                  <a:pos x="66" y="48"/>
                </a:cxn>
                <a:cxn ang="0">
                  <a:pos x="76" y="40"/>
                </a:cxn>
                <a:cxn ang="0">
                  <a:pos x="82" y="32"/>
                </a:cxn>
                <a:cxn ang="0">
                  <a:pos x="88" y="24"/>
                </a:cxn>
                <a:cxn ang="0">
                  <a:pos x="88" y="0"/>
                </a:cxn>
                <a:cxn ang="0">
                  <a:pos x="88" y="0"/>
                </a:cxn>
                <a:cxn ang="0">
                  <a:pos x="66" y="6"/>
                </a:cxn>
                <a:cxn ang="0">
                  <a:pos x="46" y="16"/>
                </a:cxn>
                <a:cxn ang="0">
                  <a:pos x="38" y="22"/>
                </a:cxn>
                <a:cxn ang="0">
                  <a:pos x="30" y="28"/>
                </a:cxn>
                <a:cxn ang="0">
                  <a:pos x="24" y="36"/>
                </a:cxn>
                <a:cxn ang="0">
                  <a:pos x="18" y="44"/>
                </a:cxn>
                <a:cxn ang="0">
                  <a:pos x="18" y="44"/>
                </a:cxn>
              </a:cxnLst>
              <a:rect l="0" t="0" r="r" b="b"/>
              <a:pathLst>
                <a:path w="88" h="62">
                  <a:moveTo>
                    <a:pt x="18" y="44"/>
                  </a:moveTo>
                  <a:lnTo>
                    <a:pt x="0" y="58"/>
                  </a:lnTo>
                  <a:lnTo>
                    <a:pt x="0" y="58"/>
                  </a:lnTo>
                  <a:lnTo>
                    <a:pt x="14" y="60"/>
                  </a:lnTo>
                  <a:lnTo>
                    <a:pt x="28" y="62"/>
                  </a:lnTo>
                  <a:lnTo>
                    <a:pt x="42" y="58"/>
                  </a:lnTo>
                  <a:lnTo>
                    <a:pt x="54" y="54"/>
                  </a:lnTo>
                  <a:lnTo>
                    <a:pt x="66" y="48"/>
                  </a:lnTo>
                  <a:lnTo>
                    <a:pt x="76" y="40"/>
                  </a:lnTo>
                  <a:lnTo>
                    <a:pt x="82" y="32"/>
                  </a:lnTo>
                  <a:lnTo>
                    <a:pt x="88" y="24"/>
                  </a:lnTo>
                  <a:lnTo>
                    <a:pt x="88" y="0"/>
                  </a:lnTo>
                  <a:lnTo>
                    <a:pt x="88" y="0"/>
                  </a:lnTo>
                  <a:lnTo>
                    <a:pt x="66" y="6"/>
                  </a:lnTo>
                  <a:lnTo>
                    <a:pt x="46" y="16"/>
                  </a:lnTo>
                  <a:lnTo>
                    <a:pt x="38" y="22"/>
                  </a:lnTo>
                  <a:lnTo>
                    <a:pt x="30" y="28"/>
                  </a:lnTo>
                  <a:lnTo>
                    <a:pt x="24" y="36"/>
                  </a:lnTo>
                  <a:lnTo>
                    <a:pt x="18" y="44"/>
                  </a:lnTo>
                  <a:lnTo>
                    <a:pt x="18" y="44"/>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77" name="Freeform 76"/>
            <p:cNvSpPr>
              <a:spLocks/>
            </p:cNvSpPr>
            <p:nvPr userDrawn="1"/>
          </p:nvSpPr>
          <p:spPr bwMode="gray">
            <a:xfrm>
              <a:off x="2823" y="1878"/>
              <a:ext cx="66" cy="75"/>
            </a:xfrm>
            <a:custGeom>
              <a:avLst/>
              <a:gdLst/>
              <a:ahLst/>
              <a:cxnLst>
                <a:cxn ang="0">
                  <a:pos x="28" y="2"/>
                </a:cxn>
                <a:cxn ang="0">
                  <a:pos x="0" y="0"/>
                </a:cxn>
                <a:cxn ang="0">
                  <a:pos x="0" y="0"/>
                </a:cxn>
                <a:cxn ang="0">
                  <a:pos x="2" y="18"/>
                </a:cxn>
                <a:cxn ang="0">
                  <a:pos x="4" y="28"/>
                </a:cxn>
                <a:cxn ang="0">
                  <a:pos x="6" y="36"/>
                </a:cxn>
                <a:cxn ang="0">
                  <a:pos x="12" y="44"/>
                </a:cxn>
                <a:cxn ang="0">
                  <a:pos x="18" y="50"/>
                </a:cxn>
                <a:cxn ang="0">
                  <a:pos x="26" y="58"/>
                </a:cxn>
                <a:cxn ang="0">
                  <a:pos x="36" y="64"/>
                </a:cxn>
                <a:cxn ang="0">
                  <a:pos x="58" y="68"/>
                </a:cxn>
                <a:cxn ang="0">
                  <a:pos x="58" y="68"/>
                </a:cxn>
                <a:cxn ang="0">
                  <a:pos x="66" y="60"/>
                </a:cxn>
                <a:cxn ang="0">
                  <a:pos x="68" y="54"/>
                </a:cxn>
                <a:cxn ang="0">
                  <a:pos x="68" y="50"/>
                </a:cxn>
                <a:cxn ang="0">
                  <a:pos x="66" y="40"/>
                </a:cxn>
                <a:cxn ang="0">
                  <a:pos x="62" y="32"/>
                </a:cxn>
                <a:cxn ang="0">
                  <a:pos x="54" y="22"/>
                </a:cxn>
                <a:cxn ang="0">
                  <a:pos x="46" y="14"/>
                </a:cxn>
                <a:cxn ang="0">
                  <a:pos x="28" y="2"/>
                </a:cxn>
                <a:cxn ang="0">
                  <a:pos x="28" y="2"/>
                </a:cxn>
              </a:cxnLst>
              <a:rect l="0" t="0" r="r" b="b"/>
              <a:pathLst>
                <a:path w="68" h="68">
                  <a:moveTo>
                    <a:pt x="28" y="2"/>
                  </a:moveTo>
                  <a:lnTo>
                    <a:pt x="0" y="0"/>
                  </a:lnTo>
                  <a:lnTo>
                    <a:pt x="0" y="0"/>
                  </a:lnTo>
                  <a:lnTo>
                    <a:pt x="2" y="18"/>
                  </a:lnTo>
                  <a:lnTo>
                    <a:pt x="4" y="28"/>
                  </a:lnTo>
                  <a:lnTo>
                    <a:pt x="6" y="36"/>
                  </a:lnTo>
                  <a:lnTo>
                    <a:pt x="12" y="44"/>
                  </a:lnTo>
                  <a:lnTo>
                    <a:pt x="18" y="50"/>
                  </a:lnTo>
                  <a:lnTo>
                    <a:pt x="26" y="58"/>
                  </a:lnTo>
                  <a:lnTo>
                    <a:pt x="36" y="64"/>
                  </a:lnTo>
                  <a:lnTo>
                    <a:pt x="58" y="68"/>
                  </a:lnTo>
                  <a:lnTo>
                    <a:pt x="58" y="68"/>
                  </a:lnTo>
                  <a:lnTo>
                    <a:pt x="66" y="60"/>
                  </a:lnTo>
                  <a:lnTo>
                    <a:pt x="68" y="54"/>
                  </a:lnTo>
                  <a:lnTo>
                    <a:pt x="68" y="50"/>
                  </a:lnTo>
                  <a:lnTo>
                    <a:pt x="66" y="40"/>
                  </a:lnTo>
                  <a:lnTo>
                    <a:pt x="62" y="32"/>
                  </a:lnTo>
                  <a:lnTo>
                    <a:pt x="54" y="22"/>
                  </a:lnTo>
                  <a:lnTo>
                    <a:pt x="46" y="14"/>
                  </a:lnTo>
                  <a:lnTo>
                    <a:pt x="28" y="2"/>
                  </a:lnTo>
                  <a:lnTo>
                    <a:pt x="28" y="2"/>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78" name="Freeform 77"/>
            <p:cNvSpPr>
              <a:spLocks/>
            </p:cNvSpPr>
            <p:nvPr userDrawn="1"/>
          </p:nvSpPr>
          <p:spPr bwMode="gray">
            <a:xfrm>
              <a:off x="2532" y="1215"/>
              <a:ext cx="103" cy="75"/>
            </a:xfrm>
            <a:custGeom>
              <a:avLst/>
              <a:gdLst/>
              <a:ahLst/>
              <a:cxnLst>
                <a:cxn ang="0">
                  <a:pos x="22" y="54"/>
                </a:cxn>
                <a:cxn ang="0">
                  <a:pos x="0" y="70"/>
                </a:cxn>
                <a:cxn ang="0">
                  <a:pos x="0" y="70"/>
                </a:cxn>
                <a:cxn ang="0">
                  <a:pos x="16" y="74"/>
                </a:cxn>
                <a:cxn ang="0">
                  <a:pos x="32" y="76"/>
                </a:cxn>
                <a:cxn ang="0">
                  <a:pos x="46" y="74"/>
                </a:cxn>
                <a:cxn ang="0">
                  <a:pos x="60" y="68"/>
                </a:cxn>
                <a:cxn ang="0">
                  <a:pos x="72" y="62"/>
                </a:cxn>
                <a:cxn ang="0">
                  <a:pos x="82" y="52"/>
                </a:cxn>
                <a:cxn ang="0">
                  <a:pos x="90" y="42"/>
                </a:cxn>
                <a:cxn ang="0">
                  <a:pos x="98" y="30"/>
                </a:cxn>
                <a:cxn ang="0">
                  <a:pos x="106" y="0"/>
                </a:cxn>
                <a:cxn ang="0">
                  <a:pos x="106" y="0"/>
                </a:cxn>
                <a:cxn ang="0">
                  <a:pos x="80" y="6"/>
                </a:cxn>
                <a:cxn ang="0">
                  <a:pos x="68" y="10"/>
                </a:cxn>
                <a:cxn ang="0">
                  <a:pos x="58" y="14"/>
                </a:cxn>
                <a:cxn ang="0">
                  <a:pos x="48" y="20"/>
                </a:cxn>
                <a:cxn ang="0">
                  <a:pos x="38" y="28"/>
                </a:cxn>
                <a:cxn ang="0">
                  <a:pos x="30" y="40"/>
                </a:cxn>
                <a:cxn ang="0">
                  <a:pos x="22" y="54"/>
                </a:cxn>
                <a:cxn ang="0">
                  <a:pos x="22" y="54"/>
                </a:cxn>
              </a:cxnLst>
              <a:rect l="0" t="0" r="r" b="b"/>
              <a:pathLst>
                <a:path w="106" h="76">
                  <a:moveTo>
                    <a:pt x="22" y="54"/>
                  </a:moveTo>
                  <a:lnTo>
                    <a:pt x="0" y="70"/>
                  </a:lnTo>
                  <a:lnTo>
                    <a:pt x="0" y="70"/>
                  </a:lnTo>
                  <a:lnTo>
                    <a:pt x="16" y="74"/>
                  </a:lnTo>
                  <a:lnTo>
                    <a:pt x="32" y="76"/>
                  </a:lnTo>
                  <a:lnTo>
                    <a:pt x="46" y="74"/>
                  </a:lnTo>
                  <a:lnTo>
                    <a:pt x="60" y="68"/>
                  </a:lnTo>
                  <a:lnTo>
                    <a:pt x="72" y="62"/>
                  </a:lnTo>
                  <a:lnTo>
                    <a:pt x="82" y="52"/>
                  </a:lnTo>
                  <a:lnTo>
                    <a:pt x="90" y="42"/>
                  </a:lnTo>
                  <a:lnTo>
                    <a:pt x="98" y="30"/>
                  </a:lnTo>
                  <a:lnTo>
                    <a:pt x="106" y="0"/>
                  </a:lnTo>
                  <a:lnTo>
                    <a:pt x="106" y="0"/>
                  </a:lnTo>
                  <a:lnTo>
                    <a:pt x="80" y="6"/>
                  </a:lnTo>
                  <a:lnTo>
                    <a:pt x="68" y="10"/>
                  </a:lnTo>
                  <a:lnTo>
                    <a:pt x="58" y="14"/>
                  </a:lnTo>
                  <a:lnTo>
                    <a:pt x="48" y="20"/>
                  </a:lnTo>
                  <a:lnTo>
                    <a:pt x="38" y="28"/>
                  </a:lnTo>
                  <a:lnTo>
                    <a:pt x="30" y="40"/>
                  </a:lnTo>
                  <a:lnTo>
                    <a:pt x="22" y="54"/>
                  </a:lnTo>
                  <a:lnTo>
                    <a:pt x="22" y="54"/>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79" name="Freeform 78"/>
            <p:cNvSpPr>
              <a:spLocks/>
            </p:cNvSpPr>
            <p:nvPr userDrawn="1"/>
          </p:nvSpPr>
          <p:spPr bwMode="gray">
            <a:xfrm>
              <a:off x="2476" y="1392"/>
              <a:ext cx="85" cy="75"/>
            </a:xfrm>
            <a:custGeom>
              <a:avLst/>
              <a:gdLst/>
              <a:ahLst/>
              <a:cxnLst>
                <a:cxn ang="0">
                  <a:pos x="82" y="24"/>
                </a:cxn>
                <a:cxn ang="0">
                  <a:pos x="76" y="0"/>
                </a:cxn>
                <a:cxn ang="0">
                  <a:pos x="76" y="0"/>
                </a:cxn>
                <a:cxn ang="0">
                  <a:pos x="50" y="8"/>
                </a:cxn>
                <a:cxn ang="0">
                  <a:pos x="30" y="18"/>
                </a:cxn>
                <a:cxn ang="0">
                  <a:pos x="20" y="24"/>
                </a:cxn>
                <a:cxn ang="0">
                  <a:pos x="12" y="30"/>
                </a:cxn>
                <a:cxn ang="0">
                  <a:pos x="6" y="40"/>
                </a:cxn>
                <a:cxn ang="0">
                  <a:pos x="0" y="48"/>
                </a:cxn>
                <a:cxn ang="0">
                  <a:pos x="0" y="68"/>
                </a:cxn>
                <a:cxn ang="0">
                  <a:pos x="0" y="68"/>
                </a:cxn>
                <a:cxn ang="0">
                  <a:pos x="16" y="72"/>
                </a:cxn>
                <a:cxn ang="0">
                  <a:pos x="30" y="70"/>
                </a:cxn>
                <a:cxn ang="0">
                  <a:pos x="42" y="66"/>
                </a:cxn>
                <a:cxn ang="0">
                  <a:pos x="52" y="60"/>
                </a:cxn>
                <a:cxn ang="0">
                  <a:pos x="62" y="52"/>
                </a:cxn>
                <a:cxn ang="0">
                  <a:pos x="70" y="42"/>
                </a:cxn>
                <a:cxn ang="0">
                  <a:pos x="82" y="24"/>
                </a:cxn>
                <a:cxn ang="0">
                  <a:pos x="82" y="24"/>
                </a:cxn>
              </a:cxnLst>
              <a:rect l="0" t="0" r="r" b="b"/>
              <a:pathLst>
                <a:path w="82" h="72">
                  <a:moveTo>
                    <a:pt x="82" y="24"/>
                  </a:moveTo>
                  <a:lnTo>
                    <a:pt x="76" y="0"/>
                  </a:lnTo>
                  <a:lnTo>
                    <a:pt x="76" y="0"/>
                  </a:lnTo>
                  <a:lnTo>
                    <a:pt x="50" y="8"/>
                  </a:lnTo>
                  <a:lnTo>
                    <a:pt x="30" y="18"/>
                  </a:lnTo>
                  <a:lnTo>
                    <a:pt x="20" y="24"/>
                  </a:lnTo>
                  <a:lnTo>
                    <a:pt x="12" y="30"/>
                  </a:lnTo>
                  <a:lnTo>
                    <a:pt x="6" y="40"/>
                  </a:lnTo>
                  <a:lnTo>
                    <a:pt x="0" y="48"/>
                  </a:lnTo>
                  <a:lnTo>
                    <a:pt x="0" y="68"/>
                  </a:lnTo>
                  <a:lnTo>
                    <a:pt x="0" y="68"/>
                  </a:lnTo>
                  <a:lnTo>
                    <a:pt x="16" y="72"/>
                  </a:lnTo>
                  <a:lnTo>
                    <a:pt x="30" y="70"/>
                  </a:lnTo>
                  <a:lnTo>
                    <a:pt x="42" y="66"/>
                  </a:lnTo>
                  <a:lnTo>
                    <a:pt x="52" y="60"/>
                  </a:lnTo>
                  <a:lnTo>
                    <a:pt x="62" y="52"/>
                  </a:lnTo>
                  <a:lnTo>
                    <a:pt x="70" y="42"/>
                  </a:lnTo>
                  <a:lnTo>
                    <a:pt x="82" y="24"/>
                  </a:lnTo>
                  <a:lnTo>
                    <a:pt x="82" y="24"/>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0" name="Freeform 79"/>
            <p:cNvSpPr>
              <a:spLocks/>
            </p:cNvSpPr>
            <p:nvPr userDrawn="1"/>
          </p:nvSpPr>
          <p:spPr bwMode="gray">
            <a:xfrm>
              <a:off x="2448" y="1589"/>
              <a:ext cx="103" cy="65"/>
            </a:xfrm>
            <a:custGeom>
              <a:avLst/>
              <a:gdLst/>
              <a:ahLst/>
              <a:cxnLst>
                <a:cxn ang="0">
                  <a:pos x="0" y="50"/>
                </a:cxn>
                <a:cxn ang="0">
                  <a:pos x="14" y="58"/>
                </a:cxn>
                <a:cxn ang="0">
                  <a:pos x="14" y="58"/>
                </a:cxn>
                <a:cxn ang="0">
                  <a:pos x="30" y="62"/>
                </a:cxn>
                <a:cxn ang="0">
                  <a:pos x="44" y="60"/>
                </a:cxn>
                <a:cxn ang="0">
                  <a:pos x="54" y="56"/>
                </a:cxn>
                <a:cxn ang="0">
                  <a:pos x="60" y="50"/>
                </a:cxn>
                <a:cxn ang="0">
                  <a:pos x="66" y="42"/>
                </a:cxn>
                <a:cxn ang="0">
                  <a:pos x="70" y="34"/>
                </a:cxn>
                <a:cxn ang="0">
                  <a:pos x="78" y="18"/>
                </a:cxn>
                <a:cxn ang="0">
                  <a:pos x="98" y="2"/>
                </a:cxn>
                <a:cxn ang="0">
                  <a:pos x="98" y="2"/>
                </a:cxn>
                <a:cxn ang="0">
                  <a:pos x="80" y="0"/>
                </a:cxn>
                <a:cxn ang="0">
                  <a:pos x="64" y="2"/>
                </a:cxn>
                <a:cxn ang="0">
                  <a:pos x="50" y="6"/>
                </a:cxn>
                <a:cxn ang="0">
                  <a:pos x="36" y="14"/>
                </a:cxn>
                <a:cxn ang="0">
                  <a:pos x="24" y="22"/>
                </a:cxn>
                <a:cxn ang="0">
                  <a:pos x="14" y="30"/>
                </a:cxn>
                <a:cxn ang="0">
                  <a:pos x="6" y="40"/>
                </a:cxn>
                <a:cxn ang="0">
                  <a:pos x="0" y="50"/>
                </a:cxn>
                <a:cxn ang="0">
                  <a:pos x="0" y="50"/>
                </a:cxn>
              </a:cxnLst>
              <a:rect l="0" t="0" r="r" b="b"/>
              <a:pathLst>
                <a:path w="98" h="62">
                  <a:moveTo>
                    <a:pt x="0" y="50"/>
                  </a:moveTo>
                  <a:lnTo>
                    <a:pt x="14" y="58"/>
                  </a:lnTo>
                  <a:lnTo>
                    <a:pt x="14" y="58"/>
                  </a:lnTo>
                  <a:lnTo>
                    <a:pt x="30" y="62"/>
                  </a:lnTo>
                  <a:lnTo>
                    <a:pt x="44" y="60"/>
                  </a:lnTo>
                  <a:lnTo>
                    <a:pt x="54" y="56"/>
                  </a:lnTo>
                  <a:lnTo>
                    <a:pt x="60" y="50"/>
                  </a:lnTo>
                  <a:lnTo>
                    <a:pt x="66" y="42"/>
                  </a:lnTo>
                  <a:lnTo>
                    <a:pt x="70" y="34"/>
                  </a:lnTo>
                  <a:lnTo>
                    <a:pt x="78" y="18"/>
                  </a:lnTo>
                  <a:lnTo>
                    <a:pt x="98" y="2"/>
                  </a:lnTo>
                  <a:lnTo>
                    <a:pt x="98" y="2"/>
                  </a:lnTo>
                  <a:lnTo>
                    <a:pt x="80" y="0"/>
                  </a:lnTo>
                  <a:lnTo>
                    <a:pt x="64" y="2"/>
                  </a:lnTo>
                  <a:lnTo>
                    <a:pt x="50" y="6"/>
                  </a:lnTo>
                  <a:lnTo>
                    <a:pt x="36" y="14"/>
                  </a:lnTo>
                  <a:lnTo>
                    <a:pt x="24" y="22"/>
                  </a:lnTo>
                  <a:lnTo>
                    <a:pt x="14" y="30"/>
                  </a:lnTo>
                  <a:lnTo>
                    <a:pt x="6" y="40"/>
                  </a:lnTo>
                  <a:lnTo>
                    <a:pt x="0" y="50"/>
                  </a:lnTo>
                  <a:lnTo>
                    <a:pt x="0" y="50"/>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1" name="Freeform 80"/>
            <p:cNvSpPr>
              <a:spLocks/>
            </p:cNvSpPr>
            <p:nvPr userDrawn="1"/>
          </p:nvSpPr>
          <p:spPr bwMode="gray">
            <a:xfrm>
              <a:off x="2720" y="944"/>
              <a:ext cx="103" cy="47"/>
            </a:xfrm>
            <a:custGeom>
              <a:avLst/>
              <a:gdLst/>
              <a:ahLst/>
              <a:cxnLst>
                <a:cxn ang="0">
                  <a:pos x="18" y="0"/>
                </a:cxn>
                <a:cxn ang="0">
                  <a:pos x="0" y="8"/>
                </a:cxn>
                <a:cxn ang="0">
                  <a:pos x="0" y="8"/>
                </a:cxn>
                <a:cxn ang="0">
                  <a:pos x="2" y="14"/>
                </a:cxn>
                <a:cxn ang="0">
                  <a:pos x="4" y="20"/>
                </a:cxn>
                <a:cxn ang="0">
                  <a:pos x="14" y="32"/>
                </a:cxn>
                <a:cxn ang="0">
                  <a:pos x="26" y="42"/>
                </a:cxn>
                <a:cxn ang="0">
                  <a:pos x="42" y="50"/>
                </a:cxn>
                <a:cxn ang="0">
                  <a:pos x="58" y="56"/>
                </a:cxn>
                <a:cxn ang="0">
                  <a:pos x="72" y="58"/>
                </a:cxn>
                <a:cxn ang="0">
                  <a:pos x="78" y="58"/>
                </a:cxn>
                <a:cxn ang="0">
                  <a:pos x="84" y="56"/>
                </a:cxn>
                <a:cxn ang="0">
                  <a:pos x="90" y="54"/>
                </a:cxn>
                <a:cxn ang="0">
                  <a:pos x="94" y="50"/>
                </a:cxn>
                <a:cxn ang="0">
                  <a:pos x="96" y="20"/>
                </a:cxn>
                <a:cxn ang="0">
                  <a:pos x="96" y="20"/>
                </a:cxn>
                <a:cxn ang="0">
                  <a:pos x="78" y="10"/>
                </a:cxn>
                <a:cxn ang="0">
                  <a:pos x="60" y="4"/>
                </a:cxn>
                <a:cxn ang="0">
                  <a:pos x="40" y="0"/>
                </a:cxn>
                <a:cxn ang="0">
                  <a:pos x="18" y="0"/>
                </a:cxn>
                <a:cxn ang="0">
                  <a:pos x="18" y="0"/>
                </a:cxn>
              </a:cxnLst>
              <a:rect l="0" t="0" r="r" b="b"/>
              <a:pathLst>
                <a:path w="96" h="58">
                  <a:moveTo>
                    <a:pt x="18" y="0"/>
                  </a:moveTo>
                  <a:lnTo>
                    <a:pt x="0" y="8"/>
                  </a:lnTo>
                  <a:lnTo>
                    <a:pt x="0" y="8"/>
                  </a:lnTo>
                  <a:lnTo>
                    <a:pt x="2" y="14"/>
                  </a:lnTo>
                  <a:lnTo>
                    <a:pt x="4" y="20"/>
                  </a:lnTo>
                  <a:lnTo>
                    <a:pt x="14" y="32"/>
                  </a:lnTo>
                  <a:lnTo>
                    <a:pt x="26" y="42"/>
                  </a:lnTo>
                  <a:lnTo>
                    <a:pt x="42" y="50"/>
                  </a:lnTo>
                  <a:lnTo>
                    <a:pt x="58" y="56"/>
                  </a:lnTo>
                  <a:lnTo>
                    <a:pt x="72" y="58"/>
                  </a:lnTo>
                  <a:lnTo>
                    <a:pt x="78" y="58"/>
                  </a:lnTo>
                  <a:lnTo>
                    <a:pt x="84" y="56"/>
                  </a:lnTo>
                  <a:lnTo>
                    <a:pt x="90" y="54"/>
                  </a:lnTo>
                  <a:lnTo>
                    <a:pt x="94" y="50"/>
                  </a:lnTo>
                  <a:lnTo>
                    <a:pt x="96" y="20"/>
                  </a:lnTo>
                  <a:lnTo>
                    <a:pt x="96" y="20"/>
                  </a:lnTo>
                  <a:lnTo>
                    <a:pt x="78" y="10"/>
                  </a:lnTo>
                  <a:lnTo>
                    <a:pt x="60" y="4"/>
                  </a:lnTo>
                  <a:lnTo>
                    <a:pt x="40" y="0"/>
                  </a:lnTo>
                  <a:lnTo>
                    <a:pt x="18" y="0"/>
                  </a:lnTo>
                  <a:lnTo>
                    <a:pt x="18" y="0"/>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2" name="Freeform 81"/>
            <p:cNvSpPr>
              <a:spLocks/>
            </p:cNvSpPr>
            <p:nvPr userDrawn="1"/>
          </p:nvSpPr>
          <p:spPr bwMode="gray">
            <a:xfrm>
              <a:off x="2946" y="851"/>
              <a:ext cx="66" cy="103"/>
            </a:xfrm>
            <a:custGeom>
              <a:avLst/>
              <a:gdLst/>
              <a:ahLst/>
              <a:cxnLst>
                <a:cxn ang="0">
                  <a:pos x="42" y="8"/>
                </a:cxn>
                <a:cxn ang="0">
                  <a:pos x="14" y="0"/>
                </a:cxn>
                <a:cxn ang="0">
                  <a:pos x="14" y="0"/>
                </a:cxn>
                <a:cxn ang="0">
                  <a:pos x="6" y="16"/>
                </a:cxn>
                <a:cxn ang="0">
                  <a:pos x="2" y="22"/>
                </a:cxn>
                <a:cxn ang="0">
                  <a:pos x="0" y="30"/>
                </a:cxn>
                <a:cxn ang="0">
                  <a:pos x="0" y="40"/>
                </a:cxn>
                <a:cxn ang="0">
                  <a:pos x="0" y="50"/>
                </a:cxn>
                <a:cxn ang="0">
                  <a:pos x="4" y="60"/>
                </a:cxn>
                <a:cxn ang="0">
                  <a:pos x="8" y="72"/>
                </a:cxn>
                <a:cxn ang="0">
                  <a:pos x="22" y="102"/>
                </a:cxn>
                <a:cxn ang="0">
                  <a:pos x="22" y="102"/>
                </a:cxn>
                <a:cxn ang="0">
                  <a:pos x="44" y="78"/>
                </a:cxn>
                <a:cxn ang="0">
                  <a:pos x="54" y="66"/>
                </a:cxn>
                <a:cxn ang="0">
                  <a:pos x="60" y="54"/>
                </a:cxn>
                <a:cxn ang="0">
                  <a:pos x="64" y="44"/>
                </a:cxn>
                <a:cxn ang="0">
                  <a:pos x="64" y="38"/>
                </a:cxn>
                <a:cxn ang="0">
                  <a:pos x="62" y="32"/>
                </a:cxn>
                <a:cxn ang="0">
                  <a:pos x="60" y="26"/>
                </a:cxn>
                <a:cxn ang="0">
                  <a:pos x="56" y="20"/>
                </a:cxn>
                <a:cxn ang="0">
                  <a:pos x="42" y="8"/>
                </a:cxn>
                <a:cxn ang="0">
                  <a:pos x="42" y="8"/>
                </a:cxn>
              </a:cxnLst>
              <a:rect l="0" t="0" r="r" b="b"/>
              <a:pathLst>
                <a:path w="64" h="102">
                  <a:moveTo>
                    <a:pt x="42" y="8"/>
                  </a:moveTo>
                  <a:lnTo>
                    <a:pt x="14" y="0"/>
                  </a:lnTo>
                  <a:lnTo>
                    <a:pt x="14" y="0"/>
                  </a:lnTo>
                  <a:lnTo>
                    <a:pt x="6" y="16"/>
                  </a:lnTo>
                  <a:lnTo>
                    <a:pt x="2" y="22"/>
                  </a:lnTo>
                  <a:lnTo>
                    <a:pt x="0" y="30"/>
                  </a:lnTo>
                  <a:lnTo>
                    <a:pt x="0" y="40"/>
                  </a:lnTo>
                  <a:lnTo>
                    <a:pt x="0" y="50"/>
                  </a:lnTo>
                  <a:lnTo>
                    <a:pt x="4" y="60"/>
                  </a:lnTo>
                  <a:lnTo>
                    <a:pt x="8" y="72"/>
                  </a:lnTo>
                  <a:lnTo>
                    <a:pt x="22" y="102"/>
                  </a:lnTo>
                  <a:lnTo>
                    <a:pt x="22" y="102"/>
                  </a:lnTo>
                  <a:lnTo>
                    <a:pt x="44" y="78"/>
                  </a:lnTo>
                  <a:lnTo>
                    <a:pt x="54" y="66"/>
                  </a:lnTo>
                  <a:lnTo>
                    <a:pt x="60" y="54"/>
                  </a:lnTo>
                  <a:lnTo>
                    <a:pt x="64" y="44"/>
                  </a:lnTo>
                  <a:lnTo>
                    <a:pt x="64" y="38"/>
                  </a:lnTo>
                  <a:lnTo>
                    <a:pt x="62" y="32"/>
                  </a:lnTo>
                  <a:lnTo>
                    <a:pt x="60" y="26"/>
                  </a:lnTo>
                  <a:lnTo>
                    <a:pt x="56" y="20"/>
                  </a:lnTo>
                  <a:lnTo>
                    <a:pt x="42" y="8"/>
                  </a:lnTo>
                  <a:lnTo>
                    <a:pt x="42" y="8"/>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3" name="Freeform 82"/>
            <p:cNvSpPr>
              <a:spLocks noEditPoints="1"/>
            </p:cNvSpPr>
            <p:nvPr userDrawn="1"/>
          </p:nvSpPr>
          <p:spPr bwMode="gray">
            <a:xfrm>
              <a:off x="3171" y="664"/>
              <a:ext cx="770" cy="1981"/>
            </a:xfrm>
            <a:custGeom>
              <a:avLst/>
              <a:gdLst/>
              <a:ahLst/>
              <a:cxnLst>
                <a:cxn ang="0">
                  <a:pos x="636" y="774"/>
                </a:cxn>
                <a:cxn ang="0">
                  <a:pos x="688" y="690"/>
                </a:cxn>
                <a:cxn ang="0">
                  <a:pos x="686" y="488"/>
                </a:cxn>
                <a:cxn ang="0">
                  <a:pos x="694" y="430"/>
                </a:cxn>
                <a:cxn ang="0">
                  <a:pos x="694" y="376"/>
                </a:cxn>
                <a:cxn ang="0">
                  <a:pos x="676" y="320"/>
                </a:cxn>
                <a:cxn ang="0">
                  <a:pos x="646" y="280"/>
                </a:cxn>
                <a:cxn ang="0">
                  <a:pos x="648" y="238"/>
                </a:cxn>
                <a:cxn ang="0">
                  <a:pos x="610" y="226"/>
                </a:cxn>
                <a:cxn ang="0">
                  <a:pos x="580" y="190"/>
                </a:cxn>
                <a:cxn ang="0">
                  <a:pos x="568" y="180"/>
                </a:cxn>
                <a:cxn ang="0">
                  <a:pos x="526" y="182"/>
                </a:cxn>
                <a:cxn ang="0">
                  <a:pos x="518" y="138"/>
                </a:cxn>
                <a:cxn ang="0">
                  <a:pos x="472" y="156"/>
                </a:cxn>
                <a:cxn ang="0">
                  <a:pos x="474" y="116"/>
                </a:cxn>
                <a:cxn ang="0">
                  <a:pos x="432" y="120"/>
                </a:cxn>
                <a:cxn ang="0">
                  <a:pos x="388" y="132"/>
                </a:cxn>
                <a:cxn ang="0">
                  <a:pos x="388" y="80"/>
                </a:cxn>
                <a:cxn ang="0">
                  <a:pos x="376" y="68"/>
                </a:cxn>
                <a:cxn ang="0">
                  <a:pos x="346" y="44"/>
                </a:cxn>
                <a:cxn ang="0">
                  <a:pos x="314" y="88"/>
                </a:cxn>
                <a:cxn ang="0">
                  <a:pos x="306" y="64"/>
                </a:cxn>
                <a:cxn ang="0">
                  <a:pos x="330" y="46"/>
                </a:cxn>
                <a:cxn ang="0">
                  <a:pos x="256" y="122"/>
                </a:cxn>
                <a:cxn ang="0">
                  <a:pos x="236" y="92"/>
                </a:cxn>
                <a:cxn ang="0">
                  <a:pos x="290" y="18"/>
                </a:cxn>
                <a:cxn ang="0">
                  <a:pos x="218" y="62"/>
                </a:cxn>
                <a:cxn ang="0">
                  <a:pos x="214" y="90"/>
                </a:cxn>
                <a:cxn ang="0">
                  <a:pos x="208" y="60"/>
                </a:cxn>
                <a:cxn ang="0">
                  <a:pos x="212" y="8"/>
                </a:cxn>
                <a:cxn ang="0">
                  <a:pos x="184" y="40"/>
                </a:cxn>
                <a:cxn ang="0">
                  <a:pos x="162" y="0"/>
                </a:cxn>
                <a:cxn ang="0">
                  <a:pos x="156" y="94"/>
                </a:cxn>
                <a:cxn ang="0">
                  <a:pos x="138" y="12"/>
                </a:cxn>
                <a:cxn ang="0">
                  <a:pos x="84" y="74"/>
                </a:cxn>
                <a:cxn ang="0">
                  <a:pos x="62" y="98"/>
                </a:cxn>
                <a:cxn ang="0">
                  <a:pos x="54" y="20"/>
                </a:cxn>
                <a:cxn ang="0">
                  <a:pos x="86" y="738"/>
                </a:cxn>
                <a:cxn ang="0">
                  <a:pos x="38" y="1700"/>
                </a:cxn>
                <a:cxn ang="0">
                  <a:pos x="176" y="1954"/>
                </a:cxn>
                <a:cxn ang="0">
                  <a:pos x="576" y="1976"/>
                </a:cxn>
                <a:cxn ang="0">
                  <a:pos x="656" y="1938"/>
                </a:cxn>
                <a:cxn ang="0">
                  <a:pos x="472" y="1910"/>
                </a:cxn>
                <a:cxn ang="0">
                  <a:pos x="368" y="1874"/>
                </a:cxn>
                <a:cxn ang="0">
                  <a:pos x="266" y="1722"/>
                </a:cxn>
                <a:cxn ang="0">
                  <a:pos x="260" y="1568"/>
                </a:cxn>
                <a:cxn ang="0">
                  <a:pos x="304" y="1496"/>
                </a:cxn>
                <a:cxn ang="0">
                  <a:pos x="552" y="1494"/>
                </a:cxn>
                <a:cxn ang="0">
                  <a:pos x="682" y="1452"/>
                </a:cxn>
                <a:cxn ang="0">
                  <a:pos x="654" y="1352"/>
                </a:cxn>
                <a:cxn ang="0">
                  <a:pos x="692" y="1264"/>
                </a:cxn>
                <a:cxn ang="0">
                  <a:pos x="610" y="1220"/>
                </a:cxn>
                <a:cxn ang="0">
                  <a:pos x="694" y="1188"/>
                </a:cxn>
                <a:cxn ang="0">
                  <a:pos x="698" y="1124"/>
                </a:cxn>
                <a:cxn ang="0">
                  <a:pos x="714" y="1052"/>
                </a:cxn>
                <a:cxn ang="0">
                  <a:pos x="772" y="1002"/>
                </a:cxn>
                <a:cxn ang="0">
                  <a:pos x="492" y="850"/>
                </a:cxn>
                <a:cxn ang="0">
                  <a:pos x="362" y="826"/>
                </a:cxn>
                <a:cxn ang="0">
                  <a:pos x="424" y="782"/>
                </a:cxn>
                <a:cxn ang="0">
                  <a:pos x="532" y="794"/>
                </a:cxn>
                <a:cxn ang="0">
                  <a:pos x="516" y="846"/>
                </a:cxn>
              </a:cxnLst>
              <a:rect l="0" t="0" r="r" b="b"/>
              <a:pathLst>
                <a:path w="772" h="1976">
                  <a:moveTo>
                    <a:pt x="696" y="886"/>
                  </a:moveTo>
                  <a:lnTo>
                    <a:pt x="696" y="886"/>
                  </a:lnTo>
                  <a:lnTo>
                    <a:pt x="670" y="852"/>
                  </a:lnTo>
                  <a:lnTo>
                    <a:pt x="656" y="834"/>
                  </a:lnTo>
                  <a:lnTo>
                    <a:pt x="646" y="814"/>
                  </a:lnTo>
                  <a:lnTo>
                    <a:pt x="638" y="794"/>
                  </a:lnTo>
                  <a:lnTo>
                    <a:pt x="636" y="784"/>
                  </a:lnTo>
                  <a:lnTo>
                    <a:pt x="636" y="774"/>
                  </a:lnTo>
                  <a:lnTo>
                    <a:pt x="638" y="764"/>
                  </a:lnTo>
                  <a:lnTo>
                    <a:pt x="642" y="754"/>
                  </a:lnTo>
                  <a:lnTo>
                    <a:pt x="646" y="744"/>
                  </a:lnTo>
                  <a:lnTo>
                    <a:pt x="654" y="734"/>
                  </a:lnTo>
                  <a:lnTo>
                    <a:pt x="654" y="734"/>
                  </a:lnTo>
                  <a:lnTo>
                    <a:pt x="670" y="720"/>
                  </a:lnTo>
                  <a:lnTo>
                    <a:pt x="680" y="706"/>
                  </a:lnTo>
                  <a:lnTo>
                    <a:pt x="688" y="690"/>
                  </a:lnTo>
                  <a:lnTo>
                    <a:pt x="690" y="672"/>
                  </a:lnTo>
                  <a:lnTo>
                    <a:pt x="690" y="672"/>
                  </a:lnTo>
                  <a:lnTo>
                    <a:pt x="696" y="612"/>
                  </a:lnTo>
                  <a:lnTo>
                    <a:pt x="696" y="566"/>
                  </a:lnTo>
                  <a:lnTo>
                    <a:pt x="692" y="526"/>
                  </a:lnTo>
                  <a:lnTo>
                    <a:pt x="684" y="490"/>
                  </a:lnTo>
                  <a:lnTo>
                    <a:pt x="684" y="490"/>
                  </a:lnTo>
                  <a:lnTo>
                    <a:pt x="686" y="488"/>
                  </a:lnTo>
                  <a:lnTo>
                    <a:pt x="690" y="486"/>
                  </a:lnTo>
                  <a:lnTo>
                    <a:pt x="694" y="482"/>
                  </a:lnTo>
                  <a:lnTo>
                    <a:pt x="698" y="474"/>
                  </a:lnTo>
                  <a:lnTo>
                    <a:pt x="698" y="474"/>
                  </a:lnTo>
                  <a:lnTo>
                    <a:pt x="700" y="458"/>
                  </a:lnTo>
                  <a:lnTo>
                    <a:pt x="700" y="446"/>
                  </a:lnTo>
                  <a:lnTo>
                    <a:pt x="698" y="438"/>
                  </a:lnTo>
                  <a:lnTo>
                    <a:pt x="694" y="430"/>
                  </a:lnTo>
                  <a:lnTo>
                    <a:pt x="690" y="426"/>
                  </a:lnTo>
                  <a:lnTo>
                    <a:pt x="686" y="422"/>
                  </a:lnTo>
                  <a:lnTo>
                    <a:pt x="684" y="420"/>
                  </a:lnTo>
                  <a:lnTo>
                    <a:pt x="684" y="420"/>
                  </a:lnTo>
                  <a:lnTo>
                    <a:pt x="690" y="412"/>
                  </a:lnTo>
                  <a:lnTo>
                    <a:pt x="694" y="402"/>
                  </a:lnTo>
                  <a:lnTo>
                    <a:pt x="696" y="388"/>
                  </a:lnTo>
                  <a:lnTo>
                    <a:pt x="694" y="376"/>
                  </a:lnTo>
                  <a:lnTo>
                    <a:pt x="692" y="362"/>
                  </a:lnTo>
                  <a:lnTo>
                    <a:pt x="688" y="352"/>
                  </a:lnTo>
                  <a:lnTo>
                    <a:pt x="680" y="344"/>
                  </a:lnTo>
                  <a:lnTo>
                    <a:pt x="676" y="342"/>
                  </a:lnTo>
                  <a:lnTo>
                    <a:pt x="670" y="342"/>
                  </a:lnTo>
                  <a:lnTo>
                    <a:pt x="670" y="342"/>
                  </a:lnTo>
                  <a:lnTo>
                    <a:pt x="674" y="332"/>
                  </a:lnTo>
                  <a:lnTo>
                    <a:pt x="676" y="320"/>
                  </a:lnTo>
                  <a:lnTo>
                    <a:pt x="676" y="308"/>
                  </a:lnTo>
                  <a:lnTo>
                    <a:pt x="674" y="298"/>
                  </a:lnTo>
                  <a:lnTo>
                    <a:pt x="668" y="290"/>
                  </a:lnTo>
                  <a:lnTo>
                    <a:pt x="662" y="282"/>
                  </a:lnTo>
                  <a:lnTo>
                    <a:pt x="654" y="280"/>
                  </a:lnTo>
                  <a:lnTo>
                    <a:pt x="642" y="280"/>
                  </a:lnTo>
                  <a:lnTo>
                    <a:pt x="642" y="280"/>
                  </a:lnTo>
                  <a:lnTo>
                    <a:pt x="646" y="280"/>
                  </a:lnTo>
                  <a:lnTo>
                    <a:pt x="650" y="274"/>
                  </a:lnTo>
                  <a:lnTo>
                    <a:pt x="654" y="266"/>
                  </a:lnTo>
                  <a:lnTo>
                    <a:pt x="656" y="260"/>
                  </a:lnTo>
                  <a:lnTo>
                    <a:pt x="656" y="254"/>
                  </a:lnTo>
                  <a:lnTo>
                    <a:pt x="656" y="254"/>
                  </a:lnTo>
                  <a:lnTo>
                    <a:pt x="654" y="246"/>
                  </a:lnTo>
                  <a:lnTo>
                    <a:pt x="652" y="242"/>
                  </a:lnTo>
                  <a:lnTo>
                    <a:pt x="648" y="238"/>
                  </a:lnTo>
                  <a:lnTo>
                    <a:pt x="644" y="236"/>
                  </a:lnTo>
                  <a:lnTo>
                    <a:pt x="636" y="234"/>
                  </a:lnTo>
                  <a:lnTo>
                    <a:pt x="626" y="234"/>
                  </a:lnTo>
                  <a:lnTo>
                    <a:pt x="618" y="236"/>
                  </a:lnTo>
                  <a:lnTo>
                    <a:pt x="610" y="236"/>
                  </a:lnTo>
                  <a:lnTo>
                    <a:pt x="608" y="236"/>
                  </a:lnTo>
                  <a:lnTo>
                    <a:pt x="608" y="234"/>
                  </a:lnTo>
                  <a:lnTo>
                    <a:pt x="610" y="226"/>
                  </a:lnTo>
                  <a:lnTo>
                    <a:pt x="610" y="226"/>
                  </a:lnTo>
                  <a:lnTo>
                    <a:pt x="612" y="220"/>
                  </a:lnTo>
                  <a:lnTo>
                    <a:pt x="610" y="212"/>
                  </a:lnTo>
                  <a:lnTo>
                    <a:pt x="604" y="204"/>
                  </a:lnTo>
                  <a:lnTo>
                    <a:pt x="598" y="196"/>
                  </a:lnTo>
                  <a:lnTo>
                    <a:pt x="592" y="190"/>
                  </a:lnTo>
                  <a:lnTo>
                    <a:pt x="584" y="188"/>
                  </a:lnTo>
                  <a:lnTo>
                    <a:pt x="580" y="190"/>
                  </a:lnTo>
                  <a:lnTo>
                    <a:pt x="576" y="192"/>
                  </a:lnTo>
                  <a:lnTo>
                    <a:pt x="574" y="196"/>
                  </a:lnTo>
                  <a:lnTo>
                    <a:pt x="570" y="202"/>
                  </a:lnTo>
                  <a:lnTo>
                    <a:pt x="570" y="202"/>
                  </a:lnTo>
                  <a:lnTo>
                    <a:pt x="568" y="200"/>
                  </a:lnTo>
                  <a:lnTo>
                    <a:pt x="566" y="194"/>
                  </a:lnTo>
                  <a:lnTo>
                    <a:pt x="568" y="184"/>
                  </a:lnTo>
                  <a:lnTo>
                    <a:pt x="568" y="180"/>
                  </a:lnTo>
                  <a:lnTo>
                    <a:pt x="566" y="174"/>
                  </a:lnTo>
                  <a:lnTo>
                    <a:pt x="564" y="170"/>
                  </a:lnTo>
                  <a:lnTo>
                    <a:pt x="560" y="166"/>
                  </a:lnTo>
                  <a:lnTo>
                    <a:pt x="560" y="166"/>
                  </a:lnTo>
                  <a:lnTo>
                    <a:pt x="552" y="168"/>
                  </a:lnTo>
                  <a:lnTo>
                    <a:pt x="544" y="172"/>
                  </a:lnTo>
                  <a:lnTo>
                    <a:pt x="526" y="182"/>
                  </a:lnTo>
                  <a:lnTo>
                    <a:pt x="526" y="182"/>
                  </a:lnTo>
                  <a:lnTo>
                    <a:pt x="526" y="176"/>
                  </a:lnTo>
                  <a:lnTo>
                    <a:pt x="526" y="172"/>
                  </a:lnTo>
                  <a:lnTo>
                    <a:pt x="528" y="162"/>
                  </a:lnTo>
                  <a:lnTo>
                    <a:pt x="528" y="158"/>
                  </a:lnTo>
                  <a:lnTo>
                    <a:pt x="528" y="152"/>
                  </a:lnTo>
                  <a:lnTo>
                    <a:pt x="524" y="146"/>
                  </a:lnTo>
                  <a:lnTo>
                    <a:pt x="518" y="138"/>
                  </a:lnTo>
                  <a:lnTo>
                    <a:pt x="518" y="138"/>
                  </a:lnTo>
                  <a:lnTo>
                    <a:pt x="510" y="134"/>
                  </a:lnTo>
                  <a:lnTo>
                    <a:pt x="502" y="132"/>
                  </a:lnTo>
                  <a:lnTo>
                    <a:pt x="498" y="134"/>
                  </a:lnTo>
                  <a:lnTo>
                    <a:pt x="492" y="136"/>
                  </a:lnTo>
                  <a:lnTo>
                    <a:pt x="484" y="146"/>
                  </a:lnTo>
                  <a:lnTo>
                    <a:pt x="478" y="152"/>
                  </a:lnTo>
                  <a:lnTo>
                    <a:pt x="472" y="156"/>
                  </a:lnTo>
                  <a:lnTo>
                    <a:pt x="472" y="156"/>
                  </a:lnTo>
                  <a:lnTo>
                    <a:pt x="466" y="154"/>
                  </a:lnTo>
                  <a:lnTo>
                    <a:pt x="464" y="150"/>
                  </a:lnTo>
                  <a:lnTo>
                    <a:pt x="464" y="148"/>
                  </a:lnTo>
                  <a:lnTo>
                    <a:pt x="474" y="136"/>
                  </a:lnTo>
                  <a:lnTo>
                    <a:pt x="478" y="128"/>
                  </a:lnTo>
                  <a:lnTo>
                    <a:pt x="478" y="124"/>
                  </a:lnTo>
                  <a:lnTo>
                    <a:pt x="476" y="120"/>
                  </a:lnTo>
                  <a:lnTo>
                    <a:pt x="474" y="116"/>
                  </a:lnTo>
                  <a:lnTo>
                    <a:pt x="468" y="110"/>
                  </a:lnTo>
                  <a:lnTo>
                    <a:pt x="460" y="106"/>
                  </a:lnTo>
                  <a:lnTo>
                    <a:pt x="448" y="100"/>
                  </a:lnTo>
                  <a:lnTo>
                    <a:pt x="448" y="100"/>
                  </a:lnTo>
                  <a:lnTo>
                    <a:pt x="442" y="112"/>
                  </a:lnTo>
                  <a:lnTo>
                    <a:pt x="438" y="120"/>
                  </a:lnTo>
                  <a:lnTo>
                    <a:pt x="434" y="122"/>
                  </a:lnTo>
                  <a:lnTo>
                    <a:pt x="432" y="120"/>
                  </a:lnTo>
                  <a:lnTo>
                    <a:pt x="428" y="112"/>
                  </a:lnTo>
                  <a:lnTo>
                    <a:pt x="426" y="108"/>
                  </a:lnTo>
                  <a:lnTo>
                    <a:pt x="424" y="106"/>
                  </a:lnTo>
                  <a:lnTo>
                    <a:pt x="424" y="106"/>
                  </a:lnTo>
                  <a:lnTo>
                    <a:pt x="422" y="104"/>
                  </a:lnTo>
                  <a:lnTo>
                    <a:pt x="418" y="106"/>
                  </a:lnTo>
                  <a:lnTo>
                    <a:pt x="412" y="110"/>
                  </a:lnTo>
                  <a:lnTo>
                    <a:pt x="388" y="132"/>
                  </a:lnTo>
                  <a:lnTo>
                    <a:pt x="388" y="132"/>
                  </a:lnTo>
                  <a:lnTo>
                    <a:pt x="398" y="112"/>
                  </a:lnTo>
                  <a:lnTo>
                    <a:pt x="404" y="92"/>
                  </a:lnTo>
                  <a:lnTo>
                    <a:pt x="406" y="84"/>
                  </a:lnTo>
                  <a:lnTo>
                    <a:pt x="404" y="80"/>
                  </a:lnTo>
                  <a:lnTo>
                    <a:pt x="398" y="78"/>
                  </a:lnTo>
                  <a:lnTo>
                    <a:pt x="388" y="80"/>
                  </a:lnTo>
                  <a:lnTo>
                    <a:pt x="388" y="80"/>
                  </a:lnTo>
                  <a:lnTo>
                    <a:pt x="376" y="84"/>
                  </a:lnTo>
                  <a:lnTo>
                    <a:pt x="368" y="86"/>
                  </a:lnTo>
                  <a:lnTo>
                    <a:pt x="366" y="86"/>
                  </a:lnTo>
                  <a:lnTo>
                    <a:pt x="364" y="84"/>
                  </a:lnTo>
                  <a:lnTo>
                    <a:pt x="368" y="76"/>
                  </a:lnTo>
                  <a:lnTo>
                    <a:pt x="370" y="72"/>
                  </a:lnTo>
                  <a:lnTo>
                    <a:pt x="370" y="72"/>
                  </a:lnTo>
                  <a:lnTo>
                    <a:pt x="376" y="68"/>
                  </a:lnTo>
                  <a:lnTo>
                    <a:pt x="380" y="64"/>
                  </a:lnTo>
                  <a:lnTo>
                    <a:pt x="380" y="62"/>
                  </a:lnTo>
                  <a:lnTo>
                    <a:pt x="380" y="58"/>
                  </a:lnTo>
                  <a:lnTo>
                    <a:pt x="376" y="50"/>
                  </a:lnTo>
                  <a:lnTo>
                    <a:pt x="368" y="44"/>
                  </a:lnTo>
                  <a:lnTo>
                    <a:pt x="358" y="42"/>
                  </a:lnTo>
                  <a:lnTo>
                    <a:pt x="350" y="42"/>
                  </a:lnTo>
                  <a:lnTo>
                    <a:pt x="346" y="44"/>
                  </a:lnTo>
                  <a:lnTo>
                    <a:pt x="344" y="46"/>
                  </a:lnTo>
                  <a:lnTo>
                    <a:pt x="342" y="52"/>
                  </a:lnTo>
                  <a:lnTo>
                    <a:pt x="342" y="58"/>
                  </a:lnTo>
                  <a:lnTo>
                    <a:pt x="342" y="58"/>
                  </a:lnTo>
                  <a:lnTo>
                    <a:pt x="340" y="68"/>
                  </a:lnTo>
                  <a:lnTo>
                    <a:pt x="332" y="76"/>
                  </a:lnTo>
                  <a:lnTo>
                    <a:pt x="324" y="84"/>
                  </a:lnTo>
                  <a:lnTo>
                    <a:pt x="314" y="88"/>
                  </a:lnTo>
                  <a:lnTo>
                    <a:pt x="306" y="90"/>
                  </a:lnTo>
                  <a:lnTo>
                    <a:pt x="300" y="90"/>
                  </a:lnTo>
                  <a:lnTo>
                    <a:pt x="298" y="88"/>
                  </a:lnTo>
                  <a:lnTo>
                    <a:pt x="298" y="84"/>
                  </a:lnTo>
                  <a:lnTo>
                    <a:pt x="300" y="76"/>
                  </a:lnTo>
                  <a:lnTo>
                    <a:pt x="300" y="76"/>
                  </a:lnTo>
                  <a:lnTo>
                    <a:pt x="302" y="68"/>
                  </a:lnTo>
                  <a:lnTo>
                    <a:pt x="306" y="64"/>
                  </a:lnTo>
                  <a:lnTo>
                    <a:pt x="310" y="62"/>
                  </a:lnTo>
                  <a:lnTo>
                    <a:pt x="314" y="60"/>
                  </a:lnTo>
                  <a:lnTo>
                    <a:pt x="322" y="60"/>
                  </a:lnTo>
                  <a:lnTo>
                    <a:pt x="328" y="62"/>
                  </a:lnTo>
                  <a:lnTo>
                    <a:pt x="334" y="62"/>
                  </a:lnTo>
                  <a:lnTo>
                    <a:pt x="334" y="60"/>
                  </a:lnTo>
                  <a:lnTo>
                    <a:pt x="334" y="58"/>
                  </a:lnTo>
                  <a:lnTo>
                    <a:pt x="330" y="46"/>
                  </a:lnTo>
                  <a:lnTo>
                    <a:pt x="318" y="26"/>
                  </a:lnTo>
                  <a:lnTo>
                    <a:pt x="318" y="26"/>
                  </a:lnTo>
                  <a:lnTo>
                    <a:pt x="284" y="62"/>
                  </a:lnTo>
                  <a:lnTo>
                    <a:pt x="272" y="76"/>
                  </a:lnTo>
                  <a:lnTo>
                    <a:pt x="266" y="86"/>
                  </a:lnTo>
                  <a:lnTo>
                    <a:pt x="266" y="86"/>
                  </a:lnTo>
                  <a:lnTo>
                    <a:pt x="260" y="110"/>
                  </a:lnTo>
                  <a:lnTo>
                    <a:pt x="256" y="122"/>
                  </a:lnTo>
                  <a:lnTo>
                    <a:pt x="254" y="124"/>
                  </a:lnTo>
                  <a:lnTo>
                    <a:pt x="252" y="124"/>
                  </a:lnTo>
                  <a:lnTo>
                    <a:pt x="250" y="120"/>
                  </a:lnTo>
                  <a:lnTo>
                    <a:pt x="246" y="102"/>
                  </a:lnTo>
                  <a:lnTo>
                    <a:pt x="242" y="96"/>
                  </a:lnTo>
                  <a:lnTo>
                    <a:pt x="238" y="92"/>
                  </a:lnTo>
                  <a:lnTo>
                    <a:pt x="236" y="92"/>
                  </a:lnTo>
                  <a:lnTo>
                    <a:pt x="236" y="92"/>
                  </a:lnTo>
                  <a:lnTo>
                    <a:pt x="258" y="76"/>
                  </a:lnTo>
                  <a:lnTo>
                    <a:pt x="268" y="66"/>
                  </a:lnTo>
                  <a:lnTo>
                    <a:pt x="276" y="56"/>
                  </a:lnTo>
                  <a:lnTo>
                    <a:pt x="284" y="46"/>
                  </a:lnTo>
                  <a:lnTo>
                    <a:pt x="290" y="36"/>
                  </a:lnTo>
                  <a:lnTo>
                    <a:pt x="292" y="26"/>
                  </a:lnTo>
                  <a:lnTo>
                    <a:pt x="290" y="18"/>
                  </a:lnTo>
                  <a:lnTo>
                    <a:pt x="290" y="18"/>
                  </a:lnTo>
                  <a:lnTo>
                    <a:pt x="276" y="18"/>
                  </a:lnTo>
                  <a:lnTo>
                    <a:pt x="262" y="24"/>
                  </a:lnTo>
                  <a:lnTo>
                    <a:pt x="246" y="32"/>
                  </a:lnTo>
                  <a:lnTo>
                    <a:pt x="232" y="40"/>
                  </a:lnTo>
                  <a:lnTo>
                    <a:pt x="222" y="50"/>
                  </a:lnTo>
                  <a:lnTo>
                    <a:pt x="220" y="54"/>
                  </a:lnTo>
                  <a:lnTo>
                    <a:pt x="218" y="58"/>
                  </a:lnTo>
                  <a:lnTo>
                    <a:pt x="218" y="62"/>
                  </a:lnTo>
                  <a:lnTo>
                    <a:pt x="220" y="66"/>
                  </a:lnTo>
                  <a:lnTo>
                    <a:pt x="226" y="68"/>
                  </a:lnTo>
                  <a:lnTo>
                    <a:pt x="232" y="70"/>
                  </a:lnTo>
                  <a:lnTo>
                    <a:pt x="232" y="70"/>
                  </a:lnTo>
                  <a:lnTo>
                    <a:pt x="230" y="76"/>
                  </a:lnTo>
                  <a:lnTo>
                    <a:pt x="226" y="80"/>
                  </a:lnTo>
                  <a:lnTo>
                    <a:pt x="222" y="86"/>
                  </a:lnTo>
                  <a:lnTo>
                    <a:pt x="214" y="90"/>
                  </a:lnTo>
                  <a:lnTo>
                    <a:pt x="208" y="90"/>
                  </a:lnTo>
                  <a:lnTo>
                    <a:pt x="202" y="90"/>
                  </a:lnTo>
                  <a:lnTo>
                    <a:pt x="194" y="84"/>
                  </a:lnTo>
                  <a:lnTo>
                    <a:pt x="188" y="76"/>
                  </a:lnTo>
                  <a:lnTo>
                    <a:pt x="188" y="76"/>
                  </a:lnTo>
                  <a:lnTo>
                    <a:pt x="194" y="74"/>
                  </a:lnTo>
                  <a:lnTo>
                    <a:pt x="198" y="70"/>
                  </a:lnTo>
                  <a:lnTo>
                    <a:pt x="208" y="60"/>
                  </a:lnTo>
                  <a:lnTo>
                    <a:pt x="218" y="46"/>
                  </a:lnTo>
                  <a:lnTo>
                    <a:pt x="224" y="32"/>
                  </a:lnTo>
                  <a:lnTo>
                    <a:pt x="228" y="20"/>
                  </a:lnTo>
                  <a:lnTo>
                    <a:pt x="228" y="14"/>
                  </a:lnTo>
                  <a:lnTo>
                    <a:pt x="226" y="10"/>
                  </a:lnTo>
                  <a:lnTo>
                    <a:pt x="224" y="8"/>
                  </a:lnTo>
                  <a:lnTo>
                    <a:pt x="218" y="6"/>
                  </a:lnTo>
                  <a:lnTo>
                    <a:pt x="212" y="8"/>
                  </a:lnTo>
                  <a:lnTo>
                    <a:pt x="202" y="12"/>
                  </a:lnTo>
                  <a:lnTo>
                    <a:pt x="202" y="12"/>
                  </a:lnTo>
                  <a:lnTo>
                    <a:pt x="200" y="16"/>
                  </a:lnTo>
                  <a:lnTo>
                    <a:pt x="198" y="24"/>
                  </a:lnTo>
                  <a:lnTo>
                    <a:pt x="194" y="34"/>
                  </a:lnTo>
                  <a:lnTo>
                    <a:pt x="188" y="44"/>
                  </a:lnTo>
                  <a:lnTo>
                    <a:pt x="188" y="44"/>
                  </a:lnTo>
                  <a:lnTo>
                    <a:pt x="184" y="40"/>
                  </a:lnTo>
                  <a:lnTo>
                    <a:pt x="182" y="36"/>
                  </a:lnTo>
                  <a:lnTo>
                    <a:pt x="182" y="26"/>
                  </a:lnTo>
                  <a:lnTo>
                    <a:pt x="182" y="16"/>
                  </a:lnTo>
                  <a:lnTo>
                    <a:pt x="182" y="8"/>
                  </a:lnTo>
                  <a:lnTo>
                    <a:pt x="182" y="8"/>
                  </a:lnTo>
                  <a:lnTo>
                    <a:pt x="174" y="4"/>
                  </a:lnTo>
                  <a:lnTo>
                    <a:pt x="168" y="0"/>
                  </a:lnTo>
                  <a:lnTo>
                    <a:pt x="162" y="0"/>
                  </a:lnTo>
                  <a:lnTo>
                    <a:pt x="160" y="2"/>
                  </a:lnTo>
                  <a:lnTo>
                    <a:pt x="156" y="6"/>
                  </a:lnTo>
                  <a:lnTo>
                    <a:pt x="154" y="12"/>
                  </a:lnTo>
                  <a:lnTo>
                    <a:pt x="152" y="28"/>
                  </a:lnTo>
                  <a:lnTo>
                    <a:pt x="152" y="46"/>
                  </a:lnTo>
                  <a:lnTo>
                    <a:pt x="152" y="66"/>
                  </a:lnTo>
                  <a:lnTo>
                    <a:pt x="156" y="94"/>
                  </a:lnTo>
                  <a:lnTo>
                    <a:pt x="156" y="94"/>
                  </a:lnTo>
                  <a:lnTo>
                    <a:pt x="140" y="82"/>
                  </a:lnTo>
                  <a:lnTo>
                    <a:pt x="132" y="74"/>
                  </a:lnTo>
                  <a:lnTo>
                    <a:pt x="130" y="68"/>
                  </a:lnTo>
                  <a:lnTo>
                    <a:pt x="130" y="62"/>
                  </a:lnTo>
                  <a:lnTo>
                    <a:pt x="134" y="54"/>
                  </a:lnTo>
                  <a:lnTo>
                    <a:pt x="138" y="44"/>
                  </a:lnTo>
                  <a:lnTo>
                    <a:pt x="140" y="30"/>
                  </a:lnTo>
                  <a:lnTo>
                    <a:pt x="138" y="12"/>
                  </a:lnTo>
                  <a:lnTo>
                    <a:pt x="138" y="12"/>
                  </a:lnTo>
                  <a:lnTo>
                    <a:pt x="122" y="16"/>
                  </a:lnTo>
                  <a:lnTo>
                    <a:pt x="110" y="20"/>
                  </a:lnTo>
                  <a:lnTo>
                    <a:pt x="100" y="28"/>
                  </a:lnTo>
                  <a:lnTo>
                    <a:pt x="92" y="36"/>
                  </a:lnTo>
                  <a:lnTo>
                    <a:pt x="88" y="46"/>
                  </a:lnTo>
                  <a:lnTo>
                    <a:pt x="84" y="58"/>
                  </a:lnTo>
                  <a:lnTo>
                    <a:pt x="84" y="74"/>
                  </a:lnTo>
                  <a:lnTo>
                    <a:pt x="86" y="92"/>
                  </a:lnTo>
                  <a:lnTo>
                    <a:pt x="86" y="92"/>
                  </a:lnTo>
                  <a:lnTo>
                    <a:pt x="82" y="102"/>
                  </a:lnTo>
                  <a:lnTo>
                    <a:pt x="74" y="112"/>
                  </a:lnTo>
                  <a:lnTo>
                    <a:pt x="72" y="114"/>
                  </a:lnTo>
                  <a:lnTo>
                    <a:pt x="68" y="114"/>
                  </a:lnTo>
                  <a:lnTo>
                    <a:pt x="64" y="108"/>
                  </a:lnTo>
                  <a:lnTo>
                    <a:pt x="62" y="98"/>
                  </a:lnTo>
                  <a:lnTo>
                    <a:pt x="62" y="98"/>
                  </a:lnTo>
                  <a:lnTo>
                    <a:pt x="70" y="84"/>
                  </a:lnTo>
                  <a:lnTo>
                    <a:pt x="74" y="72"/>
                  </a:lnTo>
                  <a:lnTo>
                    <a:pt x="78" y="58"/>
                  </a:lnTo>
                  <a:lnTo>
                    <a:pt x="76" y="46"/>
                  </a:lnTo>
                  <a:lnTo>
                    <a:pt x="72" y="34"/>
                  </a:lnTo>
                  <a:lnTo>
                    <a:pt x="66" y="26"/>
                  </a:lnTo>
                  <a:lnTo>
                    <a:pt x="54" y="20"/>
                  </a:lnTo>
                  <a:lnTo>
                    <a:pt x="40" y="16"/>
                  </a:lnTo>
                  <a:lnTo>
                    <a:pt x="40" y="16"/>
                  </a:lnTo>
                  <a:lnTo>
                    <a:pt x="52" y="136"/>
                  </a:lnTo>
                  <a:lnTo>
                    <a:pt x="64" y="258"/>
                  </a:lnTo>
                  <a:lnTo>
                    <a:pt x="72" y="378"/>
                  </a:lnTo>
                  <a:lnTo>
                    <a:pt x="78" y="498"/>
                  </a:lnTo>
                  <a:lnTo>
                    <a:pt x="84" y="618"/>
                  </a:lnTo>
                  <a:lnTo>
                    <a:pt x="86" y="738"/>
                  </a:lnTo>
                  <a:lnTo>
                    <a:pt x="88" y="860"/>
                  </a:lnTo>
                  <a:lnTo>
                    <a:pt x="86" y="980"/>
                  </a:lnTo>
                  <a:lnTo>
                    <a:pt x="84" y="1100"/>
                  </a:lnTo>
                  <a:lnTo>
                    <a:pt x="78" y="1220"/>
                  </a:lnTo>
                  <a:lnTo>
                    <a:pt x="72" y="1340"/>
                  </a:lnTo>
                  <a:lnTo>
                    <a:pt x="62" y="1460"/>
                  </a:lnTo>
                  <a:lnTo>
                    <a:pt x="52" y="1580"/>
                  </a:lnTo>
                  <a:lnTo>
                    <a:pt x="38" y="1700"/>
                  </a:lnTo>
                  <a:lnTo>
                    <a:pt x="24" y="1820"/>
                  </a:lnTo>
                  <a:lnTo>
                    <a:pt x="6" y="1938"/>
                  </a:lnTo>
                  <a:lnTo>
                    <a:pt x="0" y="1972"/>
                  </a:lnTo>
                  <a:lnTo>
                    <a:pt x="0" y="1972"/>
                  </a:lnTo>
                  <a:lnTo>
                    <a:pt x="42" y="1970"/>
                  </a:lnTo>
                  <a:lnTo>
                    <a:pt x="88" y="1964"/>
                  </a:lnTo>
                  <a:lnTo>
                    <a:pt x="134" y="1958"/>
                  </a:lnTo>
                  <a:lnTo>
                    <a:pt x="176" y="1954"/>
                  </a:lnTo>
                  <a:lnTo>
                    <a:pt x="176" y="1954"/>
                  </a:lnTo>
                  <a:lnTo>
                    <a:pt x="226" y="1956"/>
                  </a:lnTo>
                  <a:lnTo>
                    <a:pt x="268" y="1960"/>
                  </a:lnTo>
                  <a:lnTo>
                    <a:pt x="338" y="1968"/>
                  </a:lnTo>
                  <a:lnTo>
                    <a:pt x="378" y="1972"/>
                  </a:lnTo>
                  <a:lnTo>
                    <a:pt x="428" y="1974"/>
                  </a:lnTo>
                  <a:lnTo>
                    <a:pt x="492" y="1976"/>
                  </a:lnTo>
                  <a:lnTo>
                    <a:pt x="576" y="1976"/>
                  </a:lnTo>
                  <a:lnTo>
                    <a:pt x="576" y="1976"/>
                  </a:lnTo>
                  <a:lnTo>
                    <a:pt x="612" y="1972"/>
                  </a:lnTo>
                  <a:lnTo>
                    <a:pt x="636" y="1966"/>
                  </a:lnTo>
                  <a:lnTo>
                    <a:pt x="654" y="1962"/>
                  </a:lnTo>
                  <a:lnTo>
                    <a:pt x="668" y="1962"/>
                  </a:lnTo>
                  <a:lnTo>
                    <a:pt x="668" y="1962"/>
                  </a:lnTo>
                  <a:lnTo>
                    <a:pt x="664" y="1948"/>
                  </a:lnTo>
                  <a:lnTo>
                    <a:pt x="656" y="1938"/>
                  </a:lnTo>
                  <a:lnTo>
                    <a:pt x="648" y="1930"/>
                  </a:lnTo>
                  <a:lnTo>
                    <a:pt x="638" y="1924"/>
                  </a:lnTo>
                  <a:lnTo>
                    <a:pt x="624" y="1918"/>
                  </a:lnTo>
                  <a:lnTo>
                    <a:pt x="612" y="1916"/>
                  </a:lnTo>
                  <a:lnTo>
                    <a:pt x="582" y="1912"/>
                  </a:lnTo>
                  <a:lnTo>
                    <a:pt x="516" y="1912"/>
                  </a:lnTo>
                  <a:lnTo>
                    <a:pt x="486" y="1912"/>
                  </a:lnTo>
                  <a:lnTo>
                    <a:pt x="472" y="1910"/>
                  </a:lnTo>
                  <a:lnTo>
                    <a:pt x="458" y="1906"/>
                  </a:lnTo>
                  <a:lnTo>
                    <a:pt x="458" y="1906"/>
                  </a:lnTo>
                  <a:lnTo>
                    <a:pt x="440" y="1904"/>
                  </a:lnTo>
                  <a:lnTo>
                    <a:pt x="422" y="1900"/>
                  </a:lnTo>
                  <a:lnTo>
                    <a:pt x="406" y="1894"/>
                  </a:lnTo>
                  <a:lnTo>
                    <a:pt x="392" y="1888"/>
                  </a:lnTo>
                  <a:lnTo>
                    <a:pt x="380" y="1882"/>
                  </a:lnTo>
                  <a:lnTo>
                    <a:pt x="368" y="1874"/>
                  </a:lnTo>
                  <a:lnTo>
                    <a:pt x="350" y="1858"/>
                  </a:lnTo>
                  <a:lnTo>
                    <a:pt x="334" y="1840"/>
                  </a:lnTo>
                  <a:lnTo>
                    <a:pt x="322" y="1820"/>
                  </a:lnTo>
                  <a:lnTo>
                    <a:pt x="296" y="1782"/>
                  </a:lnTo>
                  <a:lnTo>
                    <a:pt x="296" y="1782"/>
                  </a:lnTo>
                  <a:lnTo>
                    <a:pt x="284" y="1760"/>
                  </a:lnTo>
                  <a:lnTo>
                    <a:pt x="272" y="1734"/>
                  </a:lnTo>
                  <a:lnTo>
                    <a:pt x="266" y="1722"/>
                  </a:lnTo>
                  <a:lnTo>
                    <a:pt x="262" y="1706"/>
                  </a:lnTo>
                  <a:lnTo>
                    <a:pt x="260" y="1692"/>
                  </a:lnTo>
                  <a:lnTo>
                    <a:pt x="258" y="1676"/>
                  </a:lnTo>
                  <a:lnTo>
                    <a:pt x="258" y="1676"/>
                  </a:lnTo>
                  <a:lnTo>
                    <a:pt x="256" y="1654"/>
                  </a:lnTo>
                  <a:lnTo>
                    <a:pt x="256" y="1636"/>
                  </a:lnTo>
                  <a:lnTo>
                    <a:pt x="256" y="1602"/>
                  </a:lnTo>
                  <a:lnTo>
                    <a:pt x="260" y="1568"/>
                  </a:lnTo>
                  <a:lnTo>
                    <a:pt x="260" y="1528"/>
                  </a:lnTo>
                  <a:lnTo>
                    <a:pt x="260" y="1528"/>
                  </a:lnTo>
                  <a:lnTo>
                    <a:pt x="262" y="1522"/>
                  </a:lnTo>
                  <a:lnTo>
                    <a:pt x="264" y="1516"/>
                  </a:lnTo>
                  <a:lnTo>
                    <a:pt x="272" y="1506"/>
                  </a:lnTo>
                  <a:lnTo>
                    <a:pt x="280" y="1500"/>
                  </a:lnTo>
                  <a:lnTo>
                    <a:pt x="292" y="1496"/>
                  </a:lnTo>
                  <a:lnTo>
                    <a:pt x="304" y="1496"/>
                  </a:lnTo>
                  <a:lnTo>
                    <a:pt x="318" y="1496"/>
                  </a:lnTo>
                  <a:lnTo>
                    <a:pt x="342" y="1498"/>
                  </a:lnTo>
                  <a:lnTo>
                    <a:pt x="342" y="1498"/>
                  </a:lnTo>
                  <a:lnTo>
                    <a:pt x="380" y="1502"/>
                  </a:lnTo>
                  <a:lnTo>
                    <a:pt x="422" y="1502"/>
                  </a:lnTo>
                  <a:lnTo>
                    <a:pt x="466" y="1500"/>
                  </a:lnTo>
                  <a:lnTo>
                    <a:pt x="510" y="1498"/>
                  </a:lnTo>
                  <a:lnTo>
                    <a:pt x="552" y="1494"/>
                  </a:lnTo>
                  <a:lnTo>
                    <a:pt x="588" y="1490"/>
                  </a:lnTo>
                  <a:lnTo>
                    <a:pt x="618" y="1486"/>
                  </a:lnTo>
                  <a:lnTo>
                    <a:pt x="638" y="1480"/>
                  </a:lnTo>
                  <a:lnTo>
                    <a:pt x="638" y="1480"/>
                  </a:lnTo>
                  <a:lnTo>
                    <a:pt x="658" y="1472"/>
                  </a:lnTo>
                  <a:lnTo>
                    <a:pt x="672" y="1464"/>
                  </a:lnTo>
                  <a:lnTo>
                    <a:pt x="678" y="1458"/>
                  </a:lnTo>
                  <a:lnTo>
                    <a:pt x="682" y="1452"/>
                  </a:lnTo>
                  <a:lnTo>
                    <a:pt x="684" y="1446"/>
                  </a:lnTo>
                  <a:lnTo>
                    <a:pt x="686" y="1440"/>
                  </a:lnTo>
                  <a:lnTo>
                    <a:pt x="686" y="1424"/>
                  </a:lnTo>
                  <a:lnTo>
                    <a:pt x="680" y="1408"/>
                  </a:lnTo>
                  <a:lnTo>
                    <a:pt x="672" y="1390"/>
                  </a:lnTo>
                  <a:lnTo>
                    <a:pt x="658" y="1370"/>
                  </a:lnTo>
                  <a:lnTo>
                    <a:pt x="658" y="1370"/>
                  </a:lnTo>
                  <a:lnTo>
                    <a:pt x="654" y="1352"/>
                  </a:lnTo>
                  <a:lnTo>
                    <a:pt x="654" y="1334"/>
                  </a:lnTo>
                  <a:lnTo>
                    <a:pt x="656" y="1318"/>
                  </a:lnTo>
                  <a:lnTo>
                    <a:pt x="664" y="1302"/>
                  </a:lnTo>
                  <a:lnTo>
                    <a:pt x="664" y="1302"/>
                  </a:lnTo>
                  <a:lnTo>
                    <a:pt x="676" y="1288"/>
                  </a:lnTo>
                  <a:lnTo>
                    <a:pt x="686" y="1276"/>
                  </a:lnTo>
                  <a:lnTo>
                    <a:pt x="690" y="1270"/>
                  </a:lnTo>
                  <a:lnTo>
                    <a:pt x="692" y="1264"/>
                  </a:lnTo>
                  <a:lnTo>
                    <a:pt x="690" y="1256"/>
                  </a:lnTo>
                  <a:lnTo>
                    <a:pt x="686" y="1248"/>
                  </a:lnTo>
                  <a:lnTo>
                    <a:pt x="686" y="1248"/>
                  </a:lnTo>
                  <a:lnTo>
                    <a:pt x="666" y="1244"/>
                  </a:lnTo>
                  <a:lnTo>
                    <a:pt x="648" y="1238"/>
                  </a:lnTo>
                  <a:lnTo>
                    <a:pt x="628" y="1232"/>
                  </a:lnTo>
                  <a:lnTo>
                    <a:pt x="614" y="1224"/>
                  </a:lnTo>
                  <a:lnTo>
                    <a:pt x="610" y="1220"/>
                  </a:lnTo>
                  <a:lnTo>
                    <a:pt x="610" y="1216"/>
                  </a:lnTo>
                  <a:lnTo>
                    <a:pt x="612" y="1214"/>
                  </a:lnTo>
                  <a:lnTo>
                    <a:pt x="618" y="1210"/>
                  </a:lnTo>
                  <a:lnTo>
                    <a:pt x="628" y="1206"/>
                  </a:lnTo>
                  <a:lnTo>
                    <a:pt x="642" y="1204"/>
                  </a:lnTo>
                  <a:lnTo>
                    <a:pt x="642" y="1204"/>
                  </a:lnTo>
                  <a:lnTo>
                    <a:pt x="674" y="1196"/>
                  </a:lnTo>
                  <a:lnTo>
                    <a:pt x="694" y="1188"/>
                  </a:lnTo>
                  <a:lnTo>
                    <a:pt x="700" y="1184"/>
                  </a:lnTo>
                  <a:lnTo>
                    <a:pt x="706" y="1178"/>
                  </a:lnTo>
                  <a:lnTo>
                    <a:pt x="712" y="1170"/>
                  </a:lnTo>
                  <a:lnTo>
                    <a:pt x="712" y="1160"/>
                  </a:lnTo>
                  <a:lnTo>
                    <a:pt x="710" y="1154"/>
                  </a:lnTo>
                  <a:lnTo>
                    <a:pt x="708" y="1148"/>
                  </a:lnTo>
                  <a:lnTo>
                    <a:pt x="708" y="1148"/>
                  </a:lnTo>
                  <a:lnTo>
                    <a:pt x="698" y="1124"/>
                  </a:lnTo>
                  <a:lnTo>
                    <a:pt x="676" y="1078"/>
                  </a:lnTo>
                  <a:lnTo>
                    <a:pt x="676" y="1078"/>
                  </a:lnTo>
                  <a:lnTo>
                    <a:pt x="676" y="1074"/>
                  </a:lnTo>
                  <a:lnTo>
                    <a:pt x="676" y="1070"/>
                  </a:lnTo>
                  <a:lnTo>
                    <a:pt x="680" y="1068"/>
                  </a:lnTo>
                  <a:lnTo>
                    <a:pt x="684" y="1064"/>
                  </a:lnTo>
                  <a:lnTo>
                    <a:pt x="698" y="1058"/>
                  </a:lnTo>
                  <a:lnTo>
                    <a:pt x="714" y="1052"/>
                  </a:lnTo>
                  <a:lnTo>
                    <a:pt x="732" y="1044"/>
                  </a:lnTo>
                  <a:lnTo>
                    <a:pt x="748" y="1036"/>
                  </a:lnTo>
                  <a:lnTo>
                    <a:pt x="760" y="1026"/>
                  </a:lnTo>
                  <a:lnTo>
                    <a:pt x="764" y="1020"/>
                  </a:lnTo>
                  <a:lnTo>
                    <a:pt x="768" y="1014"/>
                  </a:lnTo>
                  <a:lnTo>
                    <a:pt x="768" y="1014"/>
                  </a:lnTo>
                  <a:lnTo>
                    <a:pt x="770" y="1008"/>
                  </a:lnTo>
                  <a:lnTo>
                    <a:pt x="772" y="1002"/>
                  </a:lnTo>
                  <a:lnTo>
                    <a:pt x="770" y="994"/>
                  </a:lnTo>
                  <a:lnTo>
                    <a:pt x="768" y="986"/>
                  </a:lnTo>
                  <a:lnTo>
                    <a:pt x="760" y="970"/>
                  </a:lnTo>
                  <a:lnTo>
                    <a:pt x="748" y="952"/>
                  </a:lnTo>
                  <a:lnTo>
                    <a:pt x="720" y="916"/>
                  </a:lnTo>
                  <a:lnTo>
                    <a:pt x="696" y="886"/>
                  </a:lnTo>
                  <a:lnTo>
                    <a:pt x="696" y="886"/>
                  </a:lnTo>
                  <a:close/>
                  <a:moveTo>
                    <a:pt x="492" y="850"/>
                  </a:moveTo>
                  <a:lnTo>
                    <a:pt x="492" y="850"/>
                  </a:lnTo>
                  <a:lnTo>
                    <a:pt x="480" y="852"/>
                  </a:lnTo>
                  <a:lnTo>
                    <a:pt x="468" y="852"/>
                  </a:lnTo>
                  <a:lnTo>
                    <a:pt x="444" y="850"/>
                  </a:lnTo>
                  <a:lnTo>
                    <a:pt x="420" y="846"/>
                  </a:lnTo>
                  <a:lnTo>
                    <a:pt x="396" y="840"/>
                  </a:lnTo>
                  <a:lnTo>
                    <a:pt x="378" y="832"/>
                  </a:lnTo>
                  <a:lnTo>
                    <a:pt x="362" y="826"/>
                  </a:lnTo>
                  <a:lnTo>
                    <a:pt x="354" y="818"/>
                  </a:lnTo>
                  <a:lnTo>
                    <a:pt x="354" y="816"/>
                  </a:lnTo>
                  <a:lnTo>
                    <a:pt x="354" y="814"/>
                  </a:lnTo>
                  <a:lnTo>
                    <a:pt x="354" y="814"/>
                  </a:lnTo>
                  <a:lnTo>
                    <a:pt x="368" y="806"/>
                  </a:lnTo>
                  <a:lnTo>
                    <a:pt x="384" y="798"/>
                  </a:lnTo>
                  <a:lnTo>
                    <a:pt x="402" y="790"/>
                  </a:lnTo>
                  <a:lnTo>
                    <a:pt x="424" y="782"/>
                  </a:lnTo>
                  <a:lnTo>
                    <a:pt x="446" y="776"/>
                  </a:lnTo>
                  <a:lnTo>
                    <a:pt x="470" y="774"/>
                  </a:lnTo>
                  <a:lnTo>
                    <a:pt x="494" y="776"/>
                  </a:lnTo>
                  <a:lnTo>
                    <a:pt x="508" y="778"/>
                  </a:lnTo>
                  <a:lnTo>
                    <a:pt x="520" y="782"/>
                  </a:lnTo>
                  <a:lnTo>
                    <a:pt x="520" y="782"/>
                  </a:lnTo>
                  <a:lnTo>
                    <a:pt x="528" y="786"/>
                  </a:lnTo>
                  <a:lnTo>
                    <a:pt x="532" y="794"/>
                  </a:lnTo>
                  <a:lnTo>
                    <a:pt x="536" y="802"/>
                  </a:lnTo>
                  <a:lnTo>
                    <a:pt x="536" y="812"/>
                  </a:lnTo>
                  <a:lnTo>
                    <a:pt x="536" y="812"/>
                  </a:lnTo>
                  <a:lnTo>
                    <a:pt x="536" y="824"/>
                  </a:lnTo>
                  <a:lnTo>
                    <a:pt x="534" y="832"/>
                  </a:lnTo>
                  <a:lnTo>
                    <a:pt x="530" y="838"/>
                  </a:lnTo>
                  <a:lnTo>
                    <a:pt x="524" y="842"/>
                  </a:lnTo>
                  <a:lnTo>
                    <a:pt x="516" y="846"/>
                  </a:lnTo>
                  <a:lnTo>
                    <a:pt x="508" y="848"/>
                  </a:lnTo>
                  <a:lnTo>
                    <a:pt x="492" y="850"/>
                  </a:lnTo>
                  <a:lnTo>
                    <a:pt x="492" y="850"/>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4" name="Freeform 83"/>
            <p:cNvSpPr>
              <a:spLocks/>
            </p:cNvSpPr>
            <p:nvPr userDrawn="1"/>
          </p:nvSpPr>
          <p:spPr bwMode="gray">
            <a:xfrm>
              <a:off x="1020" y="346"/>
              <a:ext cx="2189" cy="3756"/>
            </a:xfrm>
            <a:custGeom>
              <a:avLst/>
              <a:gdLst/>
              <a:ahLst/>
              <a:cxnLst>
                <a:cxn ang="0">
                  <a:pos x="1908" y="3290"/>
                </a:cxn>
                <a:cxn ang="0">
                  <a:pos x="2188" y="336"/>
                </a:cxn>
                <a:cxn ang="0">
                  <a:pos x="2158" y="426"/>
                </a:cxn>
                <a:cxn ang="0">
                  <a:pos x="2088" y="368"/>
                </a:cxn>
                <a:cxn ang="0">
                  <a:pos x="2080" y="432"/>
                </a:cxn>
                <a:cxn ang="0">
                  <a:pos x="2032" y="374"/>
                </a:cxn>
                <a:cxn ang="0">
                  <a:pos x="1992" y="446"/>
                </a:cxn>
                <a:cxn ang="0">
                  <a:pos x="1962" y="396"/>
                </a:cxn>
                <a:cxn ang="0">
                  <a:pos x="1916" y="472"/>
                </a:cxn>
                <a:cxn ang="0">
                  <a:pos x="1882" y="416"/>
                </a:cxn>
                <a:cxn ang="0">
                  <a:pos x="1852" y="538"/>
                </a:cxn>
                <a:cxn ang="0">
                  <a:pos x="1828" y="458"/>
                </a:cxn>
                <a:cxn ang="0">
                  <a:pos x="1772" y="502"/>
                </a:cxn>
                <a:cxn ang="0">
                  <a:pos x="1750" y="544"/>
                </a:cxn>
                <a:cxn ang="0">
                  <a:pos x="1664" y="534"/>
                </a:cxn>
                <a:cxn ang="0">
                  <a:pos x="1670" y="594"/>
                </a:cxn>
                <a:cxn ang="0">
                  <a:pos x="1558" y="570"/>
                </a:cxn>
                <a:cxn ang="0">
                  <a:pos x="1620" y="638"/>
                </a:cxn>
                <a:cxn ang="0">
                  <a:pos x="1632" y="668"/>
                </a:cxn>
                <a:cxn ang="0">
                  <a:pos x="1540" y="638"/>
                </a:cxn>
                <a:cxn ang="0">
                  <a:pos x="1546" y="702"/>
                </a:cxn>
                <a:cxn ang="0">
                  <a:pos x="1594" y="762"/>
                </a:cxn>
                <a:cxn ang="0">
                  <a:pos x="1422" y="704"/>
                </a:cxn>
                <a:cxn ang="0">
                  <a:pos x="1514" y="784"/>
                </a:cxn>
                <a:cxn ang="0">
                  <a:pos x="1534" y="848"/>
                </a:cxn>
                <a:cxn ang="0">
                  <a:pos x="1504" y="890"/>
                </a:cxn>
                <a:cxn ang="0">
                  <a:pos x="1426" y="844"/>
                </a:cxn>
                <a:cxn ang="0">
                  <a:pos x="1362" y="830"/>
                </a:cxn>
                <a:cxn ang="0">
                  <a:pos x="1310" y="904"/>
                </a:cxn>
                <a:cxn ang="0">
                  <a:pos x="1472" y="920"/>
                </a:cxn>
                <a:cxn ang="0">
                  <a:pos x="1386" y="982"/>
                </a:cxn>
                <a:cxn ang="0">
                  <a:pos x="1422" y="1038"/>
                </a:cxn>
                <a:cxn ang="0">
                  <a:pos x="1454" y="1058"/>
                </a:cxn>
                <a:cxn ang="0">
                  <a:pos x="1436" y="1156"/>
                </a:cxn>
                <a:cxn ang="0">
                  <a:pos x="1368" y="1182"/>
                </a:cxn>
                <a:cxn ang="0">
                  <a:pos x="1374" y="1242"/>
                </a:cxn>
                <a:cxn ang="0">
                  <a:pos x="1396" y="1290"/>
                </a:cxn>
                <a:cxn ang="0">
                  <a:pos x="1392" y="1342"/>
                </a:cxn>
                <a:cxn ang="0">
                  <a:pos x="1410" y="1384"/>
                </a:cxn>
                <a:cxn ang="0">
                  <a:pos x="1438" y="1404"/>
                </a:cxn>
                <a:cxn ang="0">
                  <a:pos x="1484" y="1472"/>
                </a:cxn>
                <a:cxn ang="0">
                  <a:pos x="1540" y="1486"/>
                </a:cxn>
                <a:cxn ang="0">
                  <a:pos x="1576" y="1588"/>
                </a:cxn>
                <a:cxn ang="0">
                  <a:pos x="1632" y="1496"/>
                </a:cxn>
                <a:cxn ang="0">
                  <a:pos x="1644" y="1570"/>
                </a:cxn>
                <a:cxn ang="0">
                  <a:pos x="1732" y="1560"/>
                </a:cxn>
                <a:cxn ang="0">
                  <a:pos x="1720" y="1614"/>
                </a:cxn>
                <a:cxn ang="0">
                  <a:pos x="1724" y="1660"/>
                </a:cxn>
                <a:cxn ang="0">
                  <a:pos x="1760" y="1698"/>
                </a:cxn>
                <a:cxn ang="0">
                  <a:pos x="1796" y="1742"/>
                </a:cxn>
                <a:cxn ang="0">
                  <a:pos x="1852" y="1692"/>
                </a:cxn>
                <a:cxn ang="0">
                  <a:pos x="1886" y="1682"/>
                </a:cxn>
                <a:cxn ang="0">
                  <a:pos x="1916" y="1748"/>
                </a:cxn>
                <a:cxn ang="0">
                  <a:pos x="1936" y="1794"/>
                </a:cxn>
                <a:cxn ang="0">
                  <a:pos x="1966" y="1864"/>
                </a:cxn>
                <a:cxn ang="0">
                  <a:pos x="2032" y="1936"/>
                </a:cxn>
                <a:cxn ang="0">
                  <a:pos x="1960" y="2136"/>
                </a:cxn>
                <a:cxn ang="0">
                  <a:pos x="1752" y="2224"/>
                </a:cxn>
                <a:cxn ang="0">
                  <a:pos x="1624" y="2286"/>
                </a:cxn>
                <a:cxn ang="0">
                  <a:pos x="1820" y="2290"/>
                </a:cxn>
              </a:cxnLst>
              <a:rect l="0" t="0" r="r" b="b"/>
              <a:pathLst>
                <a:path w="2188" h="3756">
                  <a:moveTo>
                    <a:pt x="2148" y="2292"/>
                  </a:moveTo>
                  <a:lnTo>
                    <a:pt x="2148" y="2292"/>
                  </a:lnTo>
                  <a:lnTo>
                    <a:pt x="2132" y="2382"/>
                  </a:lnTo>
                  <a:lnTo>
                    <a:pt x="2116" y="2472"/>
                  </a:lnTo>
                  <a:lnTo>
                    <a:pt x="2098" y="2562"/>
                  </a:lnTo>
                  <a:lnTo>
                    <a:pt x="2080" y="2652"/>
                  </a:lnTo>
                  <a:lnTo>
                    <a:pt x="2060" y="2742"/>
                  </a:lnTo>
                  <a:lnTo>
                    <a:pt x="2038" y="2832"/>
                  </a:lnTo>
                  <a:lnTo>
                    <a:pt x="2014" y="2922"/>
                  </a:lnTo>
                  <a:lnTo>
                    <a:pt x="1990" y="3014"/>
                  </a:lnTo>
                  <a:lnTo>
                    <a:pt x="1964" y="3106"/>
                  </a:lnTo>
                  <a:lnTo>
                    <a:pt x="1936" y="3198"/>
                  </a:lnTo>
                  <a:lnTo>
                    <a:pt x="1908" y="3290"/>
                  </a:lnTo>
                  <a:lnTo>
                    <a:pt x="1878" y="3382"/>
                  </a:lnTo>
                  <a:lnTo>
                    <a:pt x="1846" y="3474"/>
                  </a:lnTo>
                  <a:lnTo>
                    <a:pt x="1814" y="3568"/>
                  </a:lnTo>
                  <a:lnTo>
                    <a:pt x="1780" y="3662"/>
                  </a:lnTo>
                  <a:lnTo>
                    <a:pt x="1744" y="3756"/>
                  </a:lnTo>
                  <a:lnTo>
                    <a:pt x="1744" y="3756"/>
                  </a:lnTo>
                  <a:lnTo>
                    <a:pt x="0" y="3756"/>
                  </a:lnTo>
                  <a:lnTo>
                    <a:pt x="0" y="0"/>
                  </a:lnTo>
                  <a:lnTo>
                    <a:pt x="2146" y="0"/>
                  </a:lnTo>
                  <a:lnTo>
                    <a:pt x="2146" y="0"/>
                  </a:lnTo>
                  <a:lnTo>
                    <a:pt x="2168" y="170"/>
                  </a:lnTo>
                  <a:lnTo>
                    <a:pt x="2188" y="336"/>
                  </a:lnTo>
                  <a:lnTo>
                    <a:pt x="2188" y="336"/>
                  </a:lnTo>
                  <a:lnTo>
                    <a:pt x="2182" y="340"/>
                  </a:lnTo>
                  <a:lnTo>
                    <a:pt x="2170" y="346"/>
                  </a:lnTo>
                  <a:lnTo>
                    <a:pt x="2164" y="352"/>
                  </a:lnTo>
                  <a:lnTo>
                    <a:pt x="2158" y="360"/>
                  </a:lnTo>
                  <a:lnTo>
                    <a:pt x="2156" y="368"/>
                  </a:lnTo>
                  <a:lnTo>
                    <a:pt x="2154" y="378"/>
                  </a:lnTo>
                  <a:lnTo>
                    <a:pt x="2154" y="378"/>
                  </a:lnTo>
                  <a:lnTo>
                    <a:pt x="2156" y="390"/>
                  </a:lnTo>
                  <a:lnTo>
                    <a:pt x="2160" y="398"/>
                  </a:lnTo>
                  <a:lnTo>
                    <a:pt x="2166" y="412"/>
                  </a:lnTo>
                  <a:lnTo>
                    <a:pt x="2170" y="418"/>
                  </a:lnTo>
                  <a:lnTo>
                    <a:pt x="2174" y="420"/>
                  </a:lnTo>
                  <a:lnTo>
                    <a:pt x="2158" y="426"/>
                  </a:lnTo>
                  <a:lnTo>
                    <a:pt x="2158" y="426"/>
                  </a:lnTo>
                  <a:lnTo>
                    <a:pt x="2140" y="402"/>
                  </a:lnTo>
                  <a:lnTo>
                    <a:pt x="2140" y="402"/>
                  </a:lnTo>
                  <a:lnTo>
                    <a:pt x="2140" y="382"/>
                  </a:lnTo>
                  <a:lnTo>
                    <a:pt x="2140" y="372"/>
                  </a:lnTo>
                  <a:lnTo>
                    <a:pt x="2138" y="362"/>
                  </a:lnTo>
                  <a:lnTo>
                    <a:pt x="2132" y="356"/>
                  </a:lnTo>
                  <a:lnTo>
                    <a:pt x="2124" y="352"/>
                  </a:lnTo>
                  <a:lnTo>
                    <a:pt x="2110" y="350"/>
                  </a:lnTo>
                  <a:lnTo>
                    <a:pt x="2092" y="354"/>
                  </a:lnTo>
                  <a:lnTo>
                    <a:pt x="2092" y="354"/>
                  </a:lnTo>
                  <a:lnTo>
                    <a:pt x="2090" y="360"/>
                  </a:lnTo>
                  <a:lnTo>
                    <a:pt x="2088" y="368"/>
                  </a:lnTo>
                  <a:lnTo>
                    <a:pt x="2088" y="380"/>
                  </a:lnTo>
                  <a:lnTo>
                    <a:pt x="2092" y="392"/>
                  </a:lnTo>
                  <a:lnTo>
                    <a:pt x="2098" y="400"/>
                  </a:lnTo>
                  <a:lnTo>
                    <a:pt x="2106" y="408"/>
                  </a:lnTo>
                  <a:lnTo>
                    <a:pt x="2110" y="418"/>
                  </a:lnTo>
                  <a:lnTo>
                    <a:pt x="2112" y="426"/>
                  </a:lnTo>
                  <a:lnTo>
                    <a:pt x="2112" y="432"/>
                  </a:lnTo>
                  <a:lnTo>
                    <a:pt x="2110" y="438"/>
                  </a:lnTo>
                  <a:lnTo>
                    <a:pt x="2110" y="438"/>
                  </a:lnTo>
                  <a:lnTo>
                    <a:pt x="2100" y="438"/>
                  </a:lnTo>
                  <a:lnTo>
                    <a:pt x="2092" y="436"/>
                  </a:lnTo>
                  <a:lnTo>
                    <a:pt x="2086" y="434"/>
                  </a:lnTo>
                  <a:lnTo>
                    <a:pt x="2080" y="432"/>
                  </a:lnTo>
                  <a:lnTo>
                    <a:pt x="2076" y="426"/>
                  </a:lnTo>
                  <a:lnTo>
                    <a:pt x="2072" y="418"/>
                  </a:lnTo>
                  <a:lnTo>
                    <a:pt x="2070" y="414"/>
                  </a:lnTo>
                  <a:lnTo>
                    <a:pt x="2068" y="412"/>
                  </a:lnTo>
                  <a:lnTo>
                    <a:pt x="2066" y="410"/>
                  </a:lnTo>
                  <a:lnTo>
                    <a:pt x="2058" y="412"/>
                  </a:lnTo>
                  <a:lnTo>
                    <a:pt x="2044" y="418"/>
                  </a:lnTo>
                  <a:lnTo>
                    <a:pt x="2044" y="418"/>
                  </a:lnTo>
                  <a:lnTo>
                    <a:pt x="2044" y="412"/>
                  </a:lnTo>
                  <a:lnTo>
                    <a:pt x="2044" y="404"/>
                  </a:lnTo>
                  <a:lnTo>
                    <a:pt x="2038" y="388"/>
                  </a:lnTo>
                  <a:lnTo>
                    <a:pt x="2036" y="380"/>
                  </a:lnTo>
                  <a:lnTo>
                    <a:pt x="2032" y="374"/>
                  </a:lnTo>
                  <a:lnTo>
                    <a:pt x="2026" y="370"/>
                  </a:lnTo>
                  <a:lnTo>
                    <a:pt x="2020" y="368"/>
                  </a:lnTo>
                  <a:lnTo>
                    <a:pt x="2020" y="368"/>
                  </a:lnTo>
                  <a:lnTo>
                    <a:pt x="2014" y="388"/>
                  </a:lnTo>
                  <a:lnTo>
                    <a:pt x="2010" y="408"/>
                  </a:lnTo>
                  <a:lnTo>
                    <a:pt x="2010" y="420"/>
                  </a:lnTo>
                  <a:lnTo>
                    <a:pt x="2010" y="430"/>
                  </a:lnTo>
                  <a:lnTo>
                    <a:pt x="2014" y="440"/>
                  </a:lnTo>
                  <a:lnTo>
                    <a:pt x="2022" y="448"/>
                  </a:lnTo>
                  <a:lnTo>
                    <a:pt x="2022" y="448"/>
                  </a:lnTo>
                  <a:lnTo>
                    <a:pt x="2014" y="450"/>
                  </a:lnTo>
                  <a:lnTo>
                    <a:pt x="2004" y="450"/>
                  </a:lnTo>
                  <a:lnTo>
                    <a:pt x="1992" y="446"/>
                  </a:lnTo>
                  <a:lnTo>
                    <a:pt x="1986" y="442"/>
                  </a:lnTo>
                  <a:lnTo>
                    <a:pt x="1986" y="442"/>
                  </a:lnTo>
                  <a:lnTo>
                    <a:pt x="1984" y="438"/>
                  </a:lnTo>
                  <a:lnTo>
                    <a:pt x="1986" y="432"/>
                  </a:lnTo>
                  <a:lnTo>
                    <a:pt x="1990" y="420"/>
                  </a:lnTo>
                  <a:lnTo>
                    <a:pt x="1990" y="412"/>
                  </a:lnTo>
                  <a:lnTo>
                    <a:pt x="1990" y="402"/>
                  </a:lnTo>
                  <a:lnTo>
                    <a:pt x="1988" y="392"/>
                  </a:lnTo>
                  <a:lnTo>
                    <a:pt x="1984" y="380"/>
                  </a:lnTo>
                  <a:lnTo>
                    <a:pt x="1984" y="380"/>
                  </a:lnTo>
                  <a:lnTo>
                    <a:pt x="1974" y="384"/>
                  </a:lnTo>
                  <a:lnTo>
                    <a:pt x="1968" y="390"/>
                  </a:lnTo>
                  <a:lnTo>
                    <a:pt x="1962" y="396"/>
                  </a:lnTo>
                  <a:lnTo>
                    <a:pt x="1958" y="402"/>
                  </a:lnTo>
                  <a:lnTo>
                    <a:pt x="1954" y="416"/>
                  </a:lnTo>
                  <a:lnTo>
                    <a:pt x="1954" y="432"/>
                  </a:lnTo>
                  <a:lnTo>
                    <a:pt x="1954" y="446"/>
                  </a:lnTo>
                  <a:lnTo>
                    <a:pt x="1952" y="458"/>
                  </a:lnTo>
                  <a:lnTo>
                    <a:pt x="1950" y="464"/>
                  </a:lnTo>
                  <a:lnTo>
                    <a:pt x="1946" y="470"/>
                  </a:lnTo>
                  <a:lnTo>
                    <a:pt x="1940" y="476"/>
                  </a:lnTo>
                  <a:lnTo>
                    <a:pt x="1932" y="480"/>
                  </a:lnTo>
                  <a:lnTo>
                    <a:pt x="1932" y="480"/>
                  </a:lnTo>
                  <a:lnTo>
                    <a:pt x="1924" y="478"/>
                  </a:lnTo>
                  <a:lnTo>
                    <a:pt x="1918" y="476"/>
                  </a:lnTo>
                  <a:lnTo>
                    <a:pt x="1916" y="472"/>
                  </a:lnTo>
                  <a:lnTo>
                    <a:pt x="1914" y="468"/>
                  </a:lnTo>
                  <a:lnTo>
                    <a:pt x="1918" y="458"/>
                  </a:lnTo>
                  <a:lnTo>
                    <a:pt x="1922" y="448"/>
                  </a:lnTo>
                  <a:lnTo>
                    <a:pt x="1930" y="434"/>
                  </a:lnTo>
                  <a:lnTo>
                    <a:pt x="1934" y="420"/>
                  </a:lnTo>
                  <a:lnTo>
                    <a:pt x="1934" y="414"/>
                  </a:lnTo>
                  <a:lnTo>
                    <a:pt x="1932" y="406"/>
                  </a:lnTo>
                  <a:lnTo>
                    <a:pt x="1928" y="398"/>
                  </a:lnTo>
                  <a:lnTo>
                    <a:pt x="1922" y="392"/>
                  </a:lnTo>
                  <a:lnTo>
                    <a:pt x="1922" y="392"/>
                  </a:lnTo>
                  <a:lnTo>
                    <a:pt x="1906" y="398"/>
                  </a:lnTo>
                  <a:lnTo>
                    <a:pt x="1892" y="406"/>
                  </a:lnTo>
                  <a:lnTo>
                    <a:pt x="1882" y="416"/>
                  </a:lnTo>
                  <a:lnTo>
                    <a:pt x="1874" y="428"/>
                  </a:lnTo>
                  <a:lnTo>
                    <a:pt x="1870" y="442"/>
                  </a:lnTo>
                  <a:lnTo>
                    <a:pt x="1868" y="454"/>
                  </a:lnTo>
                  <a:lnTo>
                    <a:pt x="1870" y="468"/>
                  </a:lnTo>
                  <a:lnTo>
                    <a:pt x="1876" y="478"/>
                  </a:lnTo>
                  <a:lnTo>
                    <a:pt x="1876" y="478"/>
                  </a:lnTo>
                  <a:lnTo>
                    <a:pt x="1874" y="488"/>
                  </a:lnTo>
                  <a:lnTo>
                    <a:pt x="1872" y="496"/>
                  </a:lnTo>
                  <a:lnTo>
                    <a:pt x="1864" y="510"/>
                  </a:lnTo>
                  <a:lnTo>
                    <a:pt x="1858" y="524"/>
                  </a:lnTo>
                  <a:lnTo>
                    <a:pt x="1854" y="530"/>
                  </a:lnTo>
                  <a:lnTo>
                    <a:pt x="1852" y="538"/>
                  </a:lnTo>
                  <a:lnTo>
                    <a:pt x="1852" y="538"/>
                  </a:lnTo>
                  <a:lnTo>
                    <a:pt x="1838" y="534"/>
                  </a:lnTo>
                  <a:lnTo>
                    <a:pt x="1826" y="530"/>
                  </a:lnTo>
                  <a:lnTo>
                    <a:pt x="1820" y="524"/>
                  </a:lnTo>
                  <a:lnTo>
                    <a:pt x="1816" y="518"/>
                  </a:lnTo>
                  <a:lnTo>
                    <a:pt x="1816" y="518"/>
                  </a:lnTo>
                  <a:lnTo>
                    <a:pt x="1818" y="512"/>
                  </a:lnTo>
                  <a:lnTo>
                    <a:pt x="1822" y="506"/>
                  </a:lnTo>
                  <a:lnTo>
                    <a:pt x="1832" y="494"/>
                  </a:lnTo>
                  <a:lnTo>
                    <a:pt x="1838" y="488"/>
                  </a:lnTo>
                  <a:lnTo>
                    <a:pt x="1838" y="480"/>
                  </a:lnTo>
                  <a:lnTo>
                    <a:pt x="1836" y="470"/>
                  </a:lnTo>
                  <a:lnTo>
                    <a:pt x="1828" y="458"/>
                  </a:lnTo>
                  <a:lnTo>
                    <a:pt x="1828" y="458"/>
                  </a:lnTo>
                  <a:lnTo>
                    <a:pt x="1820" y="460"/>
                  </a:lnTo>
                  <a:lnTo>
                    <a:pt x="1814" y="464"/>
                  </a:lnTo>
                  <a:lnTo>
                    <a:pt x="1808" y="468"/>
                  </a:lnTo>
                  <a:lnTo>
                    <a:pt x="1804" y="474"/>
                  </a:lnTo>
                  <a:lnTo>
                    <a:pt x="1800" y="486"/>
                  </a:lnTo>
                  <a:lnTo>
                    <a:pt x="1796" y="498"/>
                  </a:lnTo>
                  <a:lnTo>
                    <a:pt x="1794" y="508"/>
                  </a:lnTo>
                  <a:lnTo>
                    <a:pt x="1794" y="512"/>
                  </a:lnTo>
                  <a:lnTo>
                    <a:pt x="1792" y="514"/>
                  </a:lnTo>
                  <a:lnTo>
                    <a:pt x="1788" y="514"/>
                  </a:lnTo>
                  <a:lnTo>
                    <a:pt x="1784" y="512"/>
                  </a:lnTo>
                  <a:lnTo>
                    <a:pt x="1772" y="502"/>
                  </a:lnTo>
                  <a:lnTo>
                    <a:pt x="1772" y="502"/>
                  </a:lnTo>
                  <a:lnTo>
                    <a:pt x="1768" y="488"/>
                  </a:lnTo>
                  <a:lnTo>
                    <a:pt x="1762" y="478"/>
                  </a:lnTo>
                  <a:lnTo>
                    <a:pt x="1754" y="470"/>
                  </a:lnTo>
                  <a:lnTo>
                    <a:pt x="1746" y="466"/>
                  </a:lnTo>
                  <a:lnTo>
                    <a:pt x="1746" y="466"/>
                  </a:lnTo>
                  <a:lnTo>
                    <a:pt x="1734" y="476"/>
                  </a:lnTo>
                  <a:lnTo>
                    <a:pt x="1730" y="484"/>
                  </a:lnTo>
                  <a:lnTo>
                    <a:pt x="1728" y="490"/>
                  </a:lnTo>
                  <a:lnTo>
                    <a:pt x="1726" y="496"/>
                  </a:lnTo>
                  <a:lnTo>
                    <a:pt x="1726" y="504"/>
                  </a:lnTo>
                  <a:lnTo>
                    <a:pt x="1728" y="512"/>
                  </a:lnTo>
                  <a:lnTo>
                    <a:pt x="1732" y="518"/>
                  </a:lnTo>
                  <a:lnTo>
                    <a:pt x="1750" y="544"/>
                  </a:lnTo>
                  <a:lnTo>
                    <a:pt x="1750" y="544"/>
                  </a:lnTo>
                  <a:lnTo>
                    <a:pt x="1752" y="546"/>
                  </a:lnTo>
                  <a:lnTo>
                    <a:pt x="1754" y="550"/>
                  </a:lnTo>
                  <a:lnTo>
                    <a:pt x="1756" y="556"/>
                  </a:lnTo>
                  <a:lnTo>
                    <a:pt x="1756" y="558"/>
                  </a:lnTo>
                  <a:lnTo>
                    <a:pt x="1756" y="558"/>
                  </a:lnTo>
                  <a:lnTo>
                    <a:pt x="1744" y="548"/>
                  </a:lnTo>
                  <a:lnTo>
                    <a:pt x="1730" y="540"/>
                  </a:lnTo>
                  <a:lnTo>
                    <a:pt x="1718" y="534"/>
                  </a:lnTo>
                  <a:lnTo>
                    <a:pt x="1704" y="530"/>
                  </a:lnTo>
                  <a:lnTo>
                    <a:pt x="1690" y="528"/>
                  </a:lnTo>
                  <a:lnTo>
                    <a:pt x="1676" y="530"/>
                  </a:lnTo>
                  <a:lnTo>
                    <a:pt x="1664" y="534"/>
                  </a:lnTo>
                  <a:lnTo>
                    <a:pt x="1654" y="542"/>
                  </a:lnTo>
                  <a:lnTo>
                    <a:pt x="1654" y="542"/>
                  </a:lnTo>
                  <a:lnTo>
                    <a:pt x="1656" y="552"/>
                  </a:lnTo>
                  <a:lnTo>
                    <a:pt x="1660" y="560"/>
                  </a:lnTo>
                  <a:lnTo>
                    <a:pt x="1666" y="564"/>
                  </a:lnTo>
                  <a:lnTo>
                    <a:pt x="1672" y="568"/>
                  </a:lnTo>
                  <a:lnTo>
                    <a:pt x="1692" y="574"/>
                  </a:lnTo>
                  <a:lnTo>
                    <a:pt x="1718" y="580"/>
                  </a:lnTo>
                  <a:lnTo>
                    <a:pt x="1718" y="580"/>
                  </a:lnTo>
                  <a:lnTo>
                    <a:pt x="1702" y="582"/>
                  </a:lnTo>
                  <a:lnTo>
                    <a:pt x="1688" y="586"/>
                  </a:lnTo>
                  <a:lnTo>
                    <a:pt x="1678" y="590"/>
                  </a:lnTo>
                  <a:lnTo>
                    <a:pt x="1670" y="594"/>
                  </a:lnTo>
                  <a:lnTo>
                    <a:pt x="1658" y="602"/>
                  </a:lnTo>
                  <a:lnTo>
                    <a:pt x="1646" y="610"/>
                  </a:lnTo>
                  <a:lnTo>
                    <a:pt x="1646" y="610"/>
                  </a:lnTo>
                  <a:lnTo>
                    <a:pt x="1644" y="600"/>
                  </a:lnTo>
                  <a:lnTo>
                    <a:pt x="1638" y="592"/>
                  </a:lnTo>
                  <a:lnTo>
                    <a:pt x="1630" y="586"/>
                  </a:lnTo>
                  <a:lnTo>
                    <a:pt x="1620" y="580"/>
                  </a:lnTo>
                  <a:lnTo>
                    <a:pt x="1608" y="576"/>
                  </a:lnTo>
                  <a:lnTo>
                    <a:pt x="1596" y="574"/>
                  </a:lnTo>
                  <a:lnTo>
                    <a:pt x="1570" y="570"/>
                  </a:lnTo>
                  <a:lnTo>
                    <a:pt x="1570" y="570"/>
                  </a:lnTo>
                  <a:lnTo>
                    <a:pt x="1564" y="570"/>
                  </a:lnTo>
                  <a:lnTo>
                    <a:pt x="1558" y="570"/>
                  </a:lnTo>
                  <a:lnTo>
                    <a:pt x="1546" y="568"/>
                  </a:lnTo>
                  <a:lnTo>
                    <a:pt x="1538" y="566"/>
                  </a:lnTo>
                  <a:lnTo>
                    <a:pt x="1534" y="566"/>
                  </a:lnTo>
                  <a:lnTo>
                    <a:pt x="1530" y="568"/>
                  </a:lnTo>
                  <a:lnTo>
                    <a:pt x="1530" y="568"/>
                  </a:lnTo>
                  <a:lnTo>
                    <a:pt x="1536" y="580"/>
                  </a:lnTo>
                  <a:lnTo>
                    <a:pt x="1544" y="592"/>
                  </a:lnTo>
                  <a:lnTo>
                    <a:pt x="1554" y="604"/>
                  </a:lnTo>
                  <a:lnTo>
                    <a:pt x="1566" y="612"/>
                  </a:lnTo>
                  <a:lnTo>
                    <a:pt x="1578" y="622"/>
                  </a:lnTo>
                  <a:lnTo>
                    <a:pt x="1592" y="628"/>
                  </a:lnTo>
                  <a:lnTo>
                    <a:pt x="1606" y="634"/>
                  </a:lnTo>
                  <a:lnTo>
                    <a:pt x="1620" y="638"/>
                  </a:lnTo>
                  <a:lnTo>
                    <a:pt x="1620" y="638"/>
                  </a:lnTo>
                  <a:lnTo>
                    <a:pt x="1640" y="636"/>
                  </a:lnTo>
                  <a:lnTo>
                    <a:pt x="1656" y="630"/>
                  </a:lnTo>
                  <a:lnTo>
                    <a:pt x="1656" y="630"/>
                  </a:lnTo>
                  <a:lnTo>
                    <a:pt x="1670" y="636"/>
                  </a:lnTo>
                  <a:lnTo>
                    <a:pt x="1676" y="644"/>
                  </a:lnTo>
                  <a:lnTo>
                    <a:pt x="1680" y="652"/>
                  </a:lnTo>
                  <a:lnTo>
                    <a:pt x="1684" y="662"/>
                  </a:lnTo>
                  <a:lnTo>
                    <a:pt x="1684" y="662"/>
                  </a:lnTo>
                  <a:lnTo>
                    <a:pt x="1670" y="666"/>
                  </a:lnTo>
                  <a:lnTo>
                    <a:pt x="1658" y="668"/>
                  </a:lnTo>
                  <a:lnTo>
                    <a:pt x="1644" y="668"/>
                  </a:lnTo>
                  <a:lnTo>
                    <a:pt x="1632" y="668"/>
                  </a:lnTo>
                  <a:lnTo>
                    <a:pt x="1608" y="664"/>
                  </a:lnTo>
                  <a:lnTo>
                    <a:pt x="1594" y="664"/>
                  </a:lnTo>
                  <a:lnTo>
                    <a:pt x="1582" y="668"/>
                  </a:lnTo>
                  <a:lnTo>
                    <a:pt x="1582" y="668"/>
                  </a:lnTo>
                  <a:lnTo>
                    <a:pt x="1576" y="668"/>
                  </a:lnTo>
                  <a:lnTo>
                    <a:pt x="1572" y="668"/>
                  </a:lnTo>
                  <a:lnTo>
                    <a:pt x="1572" y="666"/>
                  </a:lnTo>
                  <a:lnTo>
                    <a:pt x="1572" y="666"/>
                  </a:lnTo>
                  <a:lnTo>
                    <a:pt x="1568" y="656"/>
                  </a:lnTo>
                  <a:lnTo>
                    <a:pt x="1568" y="656"/>
                  </a:lnTo>
                  <a:lnTo>
                    <a:pt x="1560" y="648"/>
                  </a:lnTo>
                  <a:lnTo>
                    <a:pt x="1552" y="642"/>
                  </a:lnTo>
                  <a:lnTo>
                    <a:pt x="1540" y="638"/>
                  </a:lnTo>
                  <a:lnTo>
                    <a:pt x="1530" y="636"/>
                  </a:lnTo>
                  <a:lnTo>
                    <a:pt x="1518" y="638"/>
                  </a:lnTo>
                  <a:lnTo>
                    <a:pt x="1506" y="640"/>
                  </a:lnTo>
                  <a:lnTo>
                    <a:pt x="1486" y="644"/>
                  </a:lnTo>
                  <a:lnTo>
                    <a:pt x="1486" y="644"/>
                  </a:lnTo>
                  <a:lnTo>
                    <a:pt x="1486" y="654"/>
                  </a:lnTo>
                  <a:lnTo>
                    <a:pt x="1488" y="662"/>
                  </a:lnTo>
                  <a:lnTo>
                    <a:pt x="1492" y="670"/>
                  </a:lnTo>
                  <a:lnTo>
                    <a:pt x="1498" y="676"/>
                  </a:lnTo>
                  <a:lnTo>
                    <a:pt x="1512" y="688"/>
                  </a:lnTo>
                  <a:lnTo>
                    <a:pt x="1528" y="696"/>
                  </a:lnTo>
                  <a:lnTo>
                    <a:pt x="1528" y="696"/>
                  </a:lnTo>
                  <a:lnTo>
                    <a:pt x="1546" y="702"/>
                  </a:lnTo>
                  <a:lnTo>
                    <a:pt x="1556" y="702"/>
                  </a:lnTo>
                  <a:lnTo>
                    <a:pt x="1562" y="700"/>
                  </a:lnTo>
                  <a:lnTo>
                    <a:pt x="1564" y="698"/>
                  </a:lnTo>
                  <a:lnTo>
                    <a:pt x="1576" y="688"/>
                  </a:lnTo>
                  <a:lnTo>
                    <a:pt x="1576" y="688"/>
                  </a:lnTo>
                  <a:lnTo>
                    <a:pt x="1580" y="702"/>
                  </a:lnTo>
                  <a:lnTo>
                    <a:pt x="1584" y="714"/>
                  </a:lnTo>
                  <a:lnTo>
                    <a:pt x="1590" y="722"/>
                  </a:lnTo>
                  <a:lnTo>
                    <a:pt x="1596" y="730"/>
                  </a:lnTo>
                  <a:lnTo>
                    <a:pt x="1610" y="740"/>
                  </a:lnTo>
                  <a:lnTo>
                    <a:pt x="1626" y="752"/>
                  </a:lnTo>
                  <a:lnTo>
                    <a:pt x="1626" y="752"/>
                  </a:lnTo>
                  <a:lnTo>
                    <a:pt x="1594" y="762"/>
                  </a:lnTo>
                  <a:lnTo>
                    <a:pt x="1580" y="766"/>
                  </a:lnTo>
                  <a:lnTo>
                    <a:pt x="1560" y="766"/>
                  </a:lnTo>
                  <a:lnTo>
                    <a:pt x="1560" y="766"/>
                  </a:lnTo>
                  <a:lnTo>
                    <a:pt x="1552" y="756"/>
                  </a:lnTo>
                  <a:lnTo>
                    <a:pt x="1542" y="746"/>
                  </a:lnTo>
                  <a:lnTo>
                    <a:pt x="1532" y="738"/>
                  </a:lnTo>
                  <a:lnTo>
                    <a:pt x="1522" y="730"/>
                  </a:lnTo>
                  <a:lnTo>
                    <a:pt x="1498" y="718"/>
                  </a:lnTo>
                  <a:lnTo>
                    <a:pt x="1474" y="708"/>
                  </a:lnTo>
                  <a:lnTo>
                    <a:pt x="1452" y="704"/>
                  </a:lnTo>
                  <a:lnTo>
                    <a:pt x="1434" y="702"/>
                  </a:lnTo>
                  <a:lnTo>
                    <a:pt x="1428" y="702"/>
                  </a:lnTo>
                  <a:lnTo>
                    <a:pt x="1422" y="704"/>
                  </a:lnTo>
                  <a:lnTo>
                    <a:pt x="1420" y="708"/>
                  </a:lnTo>
                  <a:lnTo>
                    <a:pt x="1420" y="712"/>
                  </a:lnTo>
                  <a:lnTo>
                    <a:pt x="1420" y="712"/>
                  </a:lnTo>
                  <a:lnTo>
                    <a:pt x="1424" y="722"/>
                  </a:lnTo>
                  <a:lnTo>
                    <a:pt x="1428" y="732"/>
                  </a:lnTo>
                  <a:lnTo>
                    <a:pt x="1434" y="740"/>
                  </a:lnTo>
                  <a:lnTo>
                    <a:pt x="1440" y="748"/>
                  </a:lnTo>
                  <a:lnTo>
                    <a:pt x="1456" y="760"/>
                  </a:lnTo>
                  <a:lnTo>
                    <a:pt x="1472" y="770"/>
                  </a:lnTo>
                  <a:lnTo>
                    <a:pt x="1488" y="776"/>
                  </a:lnTo>
                  <a:lnTo>
                    <a:pt x="1502" y="780"/>
                  </a:lnTo>
                  <a:lnTo>
                    <a:pt x="1514" y="784"/>
                  </a:lnTo>
                  <a:lnTo>
                    <a:pt x="1514" y="784"/>
                  </a:lnTo>
                  <a:lnTo>
                    <a:pt x="1508" y="786"/>
                  </a:lnTo>
                  <a:lnTo>
                    <a:pt x="1494" y="792"/>
                  </a:lnTo>
                  <a:lnTo>
                    <a:pt x="1488" y="798"/>
                  </a:lnTo>
                  <a:lnTo>
                    <a:pt x="1482" y="802"/>
                  </a:lnTo>
                  <a:lnTo>
                    <a:pt x="1480" y="806"/>
                  </a:lnTo>
                  <a:lnTo>
                    <a:pt x="1480" y="812"/>
                  </a:lnTo>
                  <a:lnTo>
                    <a:pt x="1480" y="812"/>
                  </a:lnTo>
                  <a:lnTo>
                    <a:pt x="1484" y="816"/>
                  </a:lnTo>
                  <a:lnTo>
                    <a:pt x="1492" y="822"/>
                  </a:lnTo>
                  <a:lnTo>
                    <a:pt x="1512" y="830"/>
                  </a:lnTo>
                  <a:lnTo>
                    <a:pt x="1522" y="836"/>
                  </a:lnTo>
                  <a:lnTo>
                    <a:pt x="1530" y="842"/>
                  </a:lnTo>
                  <a:lnTo>
                    <a:pt x="1534" y="848"/>
                  </a:lnTo>
                  <a:lnTo>
                    <a:pt x="1534" y="852"/>
                  </a:lnTo>
                  <a:lnTo>
                    <a:pt x="1534" y="854"/>
                  </a:lnTo>
                  <a:lnTo>
                    <a:pt x="1534" y="854"/>
                  </a:lnTo>
                  <a:lnTo>
                    <a:pt x="1514" y="848"/>
                  </a:lnTo>
                  <a:lnTo>
                    <a:pt x="1500" y="842"/>
                  </a:lnTo>
                  <a:lnTo>
                    <a:pt x="1490" y="842"/>
                  </a:lnTo>
                  <a:lnTo>
                    <a:pt x="1486" y="842"/>
                  </a:lnTo>
                  <a:lnTo>
                    <a:pt x="1484" y="844"/>
                  </a:lnTo>
                  <a:lnTo>
                    <a:pt x="1482" y="846"/>
                  </a:lnTo>
                  <a:lnTo>
                    <a:pt x="1482" y="850"/>
                  </a:lnTo>
                  <a:lnTo>
                    <a:pt x="1484" y="860"/>
                  </a:lnTo>
                  <a:lnTo>
                    <a:pt x="1492" y="872"/>
                  </a:lnTo>
                  <a:lnTo>
                    <a:pt x="1504" y="890"/>
                  </a:lnTo>
                  <a:lnTo>
                    <a:pt x="1504" y="890"/>
                  </a:lnTo>
                  <a:lnTo>
                    <a:pt x="1496" y="890"/>
                  </a:lnTo>
                  <a:lnTo>
                    <a:pt x="1490" y="888"/>
                  </a:lnTo>
                  <a:lnTo>
                    <a:pt x="1484" y="886"/>
                  </a:lnTo>
                  <a:lnTo>
                    <a:pt x="1478" y="882"/>
                  </a:lnTo>
                  <a:lnTo>
                    <a:pt x="1470" y="874"/>
                  </a:lnTo>
                  <a:lnTo>
                    <a:pt x="1464" y="864"/>
                  </a:lnTo>
                  <a:lnTo>
                    <a:pt x="1454" y="844"/>
                  </a:lnTo>
                  <a:lnTo>
                    <a:pt x="1446" y="834"/>
                  </a:lnTo>
                  <a:lnTo>
                    <a:pt x="1438" y="828"/>
                  </a:lnTo>
                  <a:lnTo>
                    <a:pt x="1438" y="828"/>
                  </a:lnTo>
                  <a:lnTo>
                    <a:pt x="1430" y="836"/>
                  </a:lnTo>
                  <a:lnTo>
                    <a:pt x="1426" y="844"/>
                  </a:lnTo>
                  <a:lnTo>
                    <a:pt x="1424" y="852"/>
                  </a:lnTo>
                  <a:lnTo>
                    <a:pt x="1424" y="860"/>
                  </a:lnTo>
                  <a:lnTo>
                    <a:pt x="1426" y="872"/>
                  </a:lnTo>
                  <a:lnTo>
                    <a:pt x="1428" y="878"/>
                  </a:lnTo>
                  <a:lnTo>
                    <a:pt x="1428" y="878"/>
                  </a:lnTo>
                  <a:lnTo>
                    <a:pt x="1418" y="866"/>
                  </a:lnTo>
                  <a:lnTo>
                    <a:pt x="1402" y="848"/>
                  </a:lnTo>
                  <a:lnTo>
                    <a:pt x="1392" y="838"/>
                  </a:lnTo>
                  <a:lnTo>
                    <a:pt x="1384" y="832"/>
                  </a:lnTo>
                  <a:lnTo>
                    <a:pt x="1374" y="828"/>
                  </a:lnTo>
                  <a:lnTo>
                    <a:pt x="1366" y="828"/>
                  </a:lnTo>
                  <a:lnTo>
                    <a:pt x="1366" y="828"/>
                  </a:lnTo>
                  <a:lnTo>
                    <a:pt x="1362" y="830"/>
                  </a:lnTo>
                  <a:lnTo>
                    <a:pt x="1362" y="836"/>
                  </a:lnTo>
                  <a:lnTo>
                    <a:pt x="1360" y="848"/>
                  </a:lnTo>
                  <a:lnTo>
                    <a:pt x="1362" y="856"/>
                  </a:lnTo>
                  <a:lnTo>
                    <a:pt x="1366" y="862"/>
                  </a:lnTo>
                  <a:lnTo>
                    <a:pt x="1370" y="870"/>
                  </a:lnTo>
                  <a:lnTo>
                    <a:pt x="1376" y="876"/>
                  </a:lnTo>
                  <a:lnTo>
                    <a:pt x="1376" y="876"/>
                  </a:lnTo>
                  <a:lnTo>
                    <a:pt x="1358" y="880"/>
                  </a:lnTo>
                  <a:lnTo>
                    <a:pt x="1338" y="882"/>
                  </a:lnTo>
                  <a:lnTo>
                    <a:pt x="1328" y="886"/>
                  </a:lnTo>
                  <a:lnTo>
                    <a:pt x="1320" y="890"/>
                  </a:lnTo>
                  <a:lnTo>
                    <a:pt x="1314" y="896"/>
                  </a:lnTo>
                  <a:lnTo>
                    <a:pt x="1310" y="904"/>
                  </a:lnTo>
                  <a:lnTo>
                    <a:pt x="1310" y="904"/>
                  </a:lnTo>
                  <a:lnTo>
                    <a:pt x="1324" y="912"/>
                  </a:lnTo>
                  <a:lnTo>
                    <a:pt x="1340" y="920"/>
                  </a:lnTo>
                  <a:lnTo>
                    <a:pt x="1354" y="924"/>
                  </a:lnTo>
                  <a:lnTo>
                    <a:pt x="1370" y="928"/>
                  </a:lnTo>
                  <a:lnTo>
                    <a:pt x="1388" y="928"/>
                  </a:lnTo>
                  <a:lnTo>
                    <a:pt x="1406" y="928"/>
                  </a:lnTo>
                  <a:lnTo>
                    <a:pt x="1446" y="924"/>
                  </a:lnTo>
                  <a:lnTo>
                    <a:pt x="1446" y="924"/>
                  </a:lnTo>
                  <a:lnTo>
                    <a:pt x="1454" y="924"/>
                  </a:lnTo>
                  <a:lnTo>
                    <a:pt x="1468" y="920"/>
                  </a:lnTo>
                  <a:lnTo>
                    <a:pt x="1468" y="920"/>
                  </a:lnTo>
                  <a:lnTo>
                    <a:pt x="1472" y="920"/>
                  </a:lnTo>
                  <a:lnTo>
                    <a:pt x="1478" y="920"/>
                  </a:lnTo>
                  <a:lnTo>
                    <a:pt x="1486" y="924"/>
                  </a:lnTo>
                  <a:lnTo>
                    <a:pt x="1496" y="932"/>
                  </a:lnTo>
                  <a:lnTo>
                    <a:pt x="1496" y="932"/>
                  </a:lnTo>
                  <a:lnTo>
                    <a:pt x="1486" y="934"/>
                  </a:lnTo>
                  <a:lnTo>
                    <a:pt x="1480" y="938"/>
                  </a:lnTo>
                  <a:lnTo>
                    <a:pt x="1470" y="944"/>
                  </a:lnTo>
                  <a:lnTo>
                    <a:pt x="1454" y="952"/>
                  </a:lnTo>
                  <a:lnTo>
                    <a:pt x="1440" y="956"/>
                  </a:lnTo>
                  <a:lnTo>
                    <a:pt x="1422" y="960"/>
                  </a:lnTo>
                  <a:lnTo>
                    <a:pt x="1422" y="960"/>
                  </a:lnTo>
                  <a:lnTo>
                    <a:pt x="1396" y="974"/>
                  </a:lnTo>
                  <a:lnTo>
                    <a:pt x="1386" y="982"/>
                  </a:lnTo>
                  <a:lnTo>
                    <a:pt x="1376" y="992"/>
                  </a:lnTo>
                  <a:lnTo>
                    <a:pt x="1368" y="1002"/>
                  </a:lnTo>
                  <a:lnTo>
                    <a:pt x="1362" y="1012"/>
                  </a:lnTo>
                  <a:lnTo>
                    <a:pt x="1358" y="1024"/>
                  </a:lnTo>
                  <a:lnTo>
                    <a:pt x="1356" y="1038"/>
                  </a:lnTo>
                  <a:lnTo>
                    <a:pt x="1356" y="1038"/>
                  </a:lnTo>
                  <a:lnTo>
                    <a:pt x="1374" y="1046"/>
                  </a:lnTo>
                  <a:lnTo>
                    <a:pt x="1384" y="1048"/>
                  </a:lnTo>
                  <a:lnTo>
                    <a:pt x="1392" y="1050"/>
                  </a:lnTo>
                  <a:lnTo>
                    <a:pt x="1400" y="1050"/>
                  </a:lnTo>
                  <a:lnTo>
                    <a:pt x="1410" y="1048"/>
                  </a:lnTo>
                  <a:lnTo>
                    <a:pt x="1416" y="1044"/>
                  </a:lnTo>
                  <a:lnTo>
                    <a:pt x="1422" y="1038"/>
                  </a:lnTo>
                  <a:lnTo>
                    <a:pt x="1422" y="1038"/>
                  </a:lnTo>
                  <a:lnTo>
                    <a:pt x="1430" y="1028"/>
                  </a:lnTo>
                  <a:lnTo>
                    <a:pt x="1436" y="1022"/>
                  </a:lnTo>
                  <a:lnTo>
                    <a:pt x="1440" y="1020"/>
                  </a:lnTo>
                  <a:lnTo>
                    <a:pt x="1444" y="1020"/>
                  </a:lnTo>
                  <a:lnTo>
                    <a:pt x="1448" y="1026"/>
                  </a:lnTo>
                  <a:lnTo>
                    <a:pt x="1452" y="1028"/>
                  </a:lnTo>
                  <a:lnTo>
                    <a:pt x="1458" y="1030"/>
                  </a:lnTo>
                  <a:lnTo>
                    <a:pt x="1478" y="1036"/>
                  </a:lnTo>
                  <a:lnTo>
                    <a:pt x="1478" y="1036"/>
                  </a:lnTo>
                  <a:lnTo>
                    <a:pt x="1474" y="1042"/>
                  </a:lnTo>
                  <a:lnTo>
                    <a:pt x="1468" y="1048"/>
                  </a:lnTo>
                  <a:lnTo>
                    <a:pt x="1454" y="1058"/>
                  </a:lnTo>
                  <a:lnTo>
                    <a:pt x="1438" y="1066"/>
                  </a:lnTo>
                  <a:lnTo>
                    <a:pt x="1422" y="1072"/>
                  </a:lnTo>
                  <a:lnTo>
                    <a:pt x="1408" y="1078"/>
                  </a:lnTo>
                  <a:lnTo>
                    <a:pt x="1396" y="1084"/>
                  </a:lnTo>
                  <a:lnTo>
                    <a:pt x="1392" y="1088"/>
                  </a:lnTo>
                  <a:lnTo>
                    <a:pt x="1390" y="1092"/>
                  </a:lnTo>
                  <a:lnTo>
                    <a:pt x="1390" y="1096"/>
                  </a:lnTo>
                  <a:lnTo>
                    <a:pt x="1392" y="1100"/>
                  </a:lnTo>
                  <a:lnTo>
                    <a:pt x="1392" y="1100"/>
                  </a:lnTo>
                  <a:lnTo>
                    <a:pt x="1406" y="1120"/>
                  </a:lnTo>
                  <a:lnTo>
                    <a:pt x="1420" y="1138"/>
                  </a:lnTo>
                  <a:lnTo>
                    <a:pt x="1436" y="1156"/>
                  </a:lnTo>
                  <a:lnTo>
                    <a:pt x="1436" y="1156"/>
                  </a:lnTo>
                  <a:lnTo>
                    <a:pt x="1426" y="1150"/>
                  </a:lnTo>
                  <a:lnTo>
                    <a:pt x="1402" y="1142"/>
                  </a:lnTo>
                  <a:lnTo>
                    <a:pt x="1388" y="1140"/>
                  </a:lnTo>
                  <a:lnTo>
                    <a:pt x="1376" y="1138"/>
                  </a:lnTo>
                  <a:lnTo>
                    <a:pt x="1364" y="1140"/>
                  </a:lnTo>
                  <a:lnTo>
                    <a:pt x="1360" y="1142"/>
                  </a:lnTo>
                  <a:lnTo>
                    <a:pt x="1356" y="1146"/>
                  </a:lnTo>
                  <a:lnTo>
                    <a:pt x="1356" y="1146"/>
                  </a:lnTo>
                  <a:lnTo>
                    <a:pt x="1354" y="1150"/>
                  </a:lnTo>
                  <a:lnTo>
                    <a:pt x="1352" y="1154"/>
                  </a:lnTo>
                  <a:lnTo>
                    <a:pt x="1354" y="1164"/>
                  </a:lnTo>
                  <a:lnTo>
                    <a:pt x="1358" y="1174"/>
                  </a:lnTo>
                  <a:lnTo>
                    <a:pt x="1368" y="1182"/>
                  </a:lnTo>
                  <a:lnTo>
                    <a:pt x="1382" y="1192"/>
                  </a:lnTo>
                  <a:lnTo>
                    <a:pt x="1398" y="1200"/>
                  </a:lnTo>
                  <a:lnTo>
                    <a:pt x="1418" y="1208"/>
                  </a:lnTo>
                  <a:lnTo>
                    <a:pt x="1440" y="1214"/>
                  </a:lnTo>
                  <a:lnTo>
                    <a:pt x="1440" y="1214"/>
                  </a:lnTo>
                  <a:lnTo>
                    <a:pt x="1430" y="1218"/>
                  </a:lnTo>
                  <a:lnTo>
                    <a:pt x="1416" y="1220"/>
                  </a:lnTo>
                  <a:lnTo>
                    <a:pt x="1402" y="1222"/>
                  </a:lnTo>
                  <a:lnTo>
                    <a:pt x="1388" y="1226"/>
                  </a:lnTo>
                  <a:lnTo>
                    <a:pt x="1378" y="1230"/>
                  </a:lnTo>
                  <a:lnTo>
                    <a:pt x="1376" y="1232"/>
                  </a:lnTo>
                  <a:lnTo>
                    <a:pt x="1374" y="1236"/>
                  </a:lnTo>
                  <a:lnTo>
                    <a:pt x="1374" y="1242"/>
                  </a:lnTo>
                  <a:lnTo>
                    <a:pt x="1376" y="1248"/>
                  </a:lnTo>
                  <a:lnTo>
                    <a:pt x="1380" y="1254"/>
                  </a:lnTo>
                  <a:lnTo>
                    <a:pt x="1388" y="1262"/>
                  </a:lnTo>
                  <a:lnTo>
                    <a:pt x="1388" y="1262"/>
                  </a:lnTo>
                  <a:lnTo>
                    <a:pt x="1370" y="1272"/>
                  </a:lnTo>
                  <a:lnTo>
                    <a:pt x="1360" y="1278"/>
                  </a:lnTo>
                  <a:lnTo>
                    <a:pt x="1354" y="1286"/>
                  </a:lnTo>
                  <a:lnTo>
                    <a:pt x="1354" y="1288"/>
                  </a:lnTo>
                  <a:lnTo>
                    <a:pt x="1354" y="1290"/>
                  </a:lnTo>
                  <a:lnTo>
                    <a:pt x="1360" y="1294"/>
                  </a:lnTo>
                  <a:lnTo>
                    <a:pt x="1368" y="1294"/>
                  </a:lnTo>
                  <a:lnTo>
                    <a:pt x="1380" y="1294"/>
                  </a:lnTo>
                  <a:lnTo>
                    <a:pt x="1396" y="1290"/>
                  </a:lnTo>
                  <a:lnTo>
                    <a:pt x="1418" y="1294"/>
                  </a:lnTo>
                  <a:lnTo>
                    <a:pt x="1418" y="1294"/>
                  </a:lnTo>
                  <a:lnTo>
                    <a:pt x="1386" y="1312"/>
                  </a:lnTo>
                  <a:lnTo>
                    <a:pt x="1378" y="1318"/>
                  </a:lnTo>
                  <a:lnTo>
                    <a:pt x="1372" y="1324"/>
                  </a:lnTo>
                  <a:lnTo>
                    <a:pt x="1368" y="1330"/>
                  </a:lnTo>
                  <a:lnTo>
                    <a:pt x="1368" y="1336"/>
                  </a:lnTo>
                  <a:lnTo>
                    <a:pt x="1368" y="1336"/>
                  </a:lnTo>
                  <a:lnTo>
                    <a:pt x="1368" y="1338"/>
                  </a:lnTo>
                  <a:lnTo>
                    <a:pt x="1370" y="1340"/>
                  </a:lnTo>
                  <a:lnTo>
                    <a:pt x="1376" y="1342"/>
                  </a:lnTo>
                  <a:lnTo>
                    <a:pt x="1384" y="1342"/>
                  </a:lnTo>
                  <a:lnTo>
                    <a:pt x="1392" y="1342"/>
                  </a:lnTo>
                  <a:lnTo>
                    <a:pt x="1410" y="1340"/>
                  </a:lnTo>
                  <a:lnTo>
                    <a:pt x="1418" y="1340"/>
                  </a:lnTo>
                  <a:lnTo>
                    <a:pt x="1422" y="1344"/>
                  </a:lnTo>
                  <a:lnTo>
                    <a:pt x="1422" y="1344"/>
                  </a:lnTo>
                  <a:lnTo>
                    <a:pt x="1422" y="1352"/>
                  </a:lnTo>
                  <a:lnTo>
                    <a:pt x="1420" y="1358"/>
                  </a:lnTo>
                  <a:lnTo>
                    <a:pt x="1416" y="1364"/>
                  </a:lnTo>
                  <a:lnTo>
                    <a:pt x="1412" y="1368"/>
                  </a:lnTo>
                  <a:lnTo>
                    <a:pt x="1404" y="1374"/>
                  </a:lnTo>
                  <a:lnTo>
                    <a:pt x="1398" y="1380"/>
                  </a:lnTo>
                  <a:lnTo>
                    <a:pt x="1398" y="1380"/>
                  </a:lnTo>
                  <a:lnTo>
                    <a:pt x="1404" y="1382"/>
                  </a:lnTo>
                  <a:lnTo>
                    <a:pt x="1410" y="1384"/>
                  </a:lnTo>
                  <a:lnTo>
                    <a:pt x="1420" y="1384"/>
                  </a:lnTo>
                  <a:lnTo>
                    <a:pt x="1430" y="1382"/>
                  </a:lnTo>
                  <a:lnTo>
                    <a:pt x="1438" y="1376"/>
                  </a:lnTo>
                  <a:lnTo>
                    <a:pt x="1448" y="1372"/>
                  </a:lnTo>
                  <a:lnTo>
                    <a:pt x="1458" y="1370"/>
                  </a:lnTo>
                  <a:lnTo>
                    <a:pt x="1466" y="1372"/>
                  </a:lnTo>
                  <a:lnTo>
                    <a:pt x="1472" y="1376"/>
                  </a:lnTo>
                  <a:lnTo>
                    <a:pt x="1478" y="1380"/>
                  </a:lnTo>
                  <a:lnTo>
                    <a:pt x="1478" y="1380"/>
                  </a:lnTo>
                  <a:lnTo>
                    <a:pt x="1472" y="1386"/>
                  </a:lnTo>
                  <a:lnTo>
                    <a:pt x="1464" y="1392"/>
                  </a:lnTo>
                  <a:lnTo>
                    <a:pt x="1446" y="1400"/>
                  </a:lnTo>
                  <a:lnTo>
                    <a:pt x="1438" y="1404"/>
                  </a:lnTo>
                  <a:lnTo>
                    <a:pt x="1432" y="1410"/>
                  </a:lnTo>
                  <a:lnTo>
                    <a:pt x="1428" y="1418"/>
                  </a:lnTo>
                  <a:lnTo>
                    <a:pt x="1430" y="1428"/>
                  </a:lnTo>
                  <a:lnTo>
                    <a:pt x="1430" y="1428"/>
                  </a:lnTo>
                  <a:lnTo>
                    <a:pt x="1436" y="1432"/>
                  </a:lnTo>
                  <a:lnTo>
                    <a:pt x="1444" y="1434"/>
                  </a:lnTo>
                  <a:lnTo>
                    <a:pt x="1462" y="1438"/>
                  </a:lnTo>
                  <a:lnTo>
                    <a:pt x="1478" y="1442"/>
                  </a:lnTo>
                  <a:lnTo>
                    <a:pt x="1486" y="1444"/>
                  </a:lnTo>
                  <a:lnTo>
                    <a:pt x="1494" y="1448"/>
                  </a:lnTo>
                  <a:lnTo>
                    <a:pt x="1494" y="1448"/>
                  </a:lnTo>
                  <a:lnTo>
                    <a:pt x="1490" y="1454"/>
                  </a:lnTo>
                  <a:lnTo>
                    <a:pt x="1484" y="1472"/>
                  </a:lnTo>
                  <a:lnTo>
                    <a:pt x="1478" y="1488"/>
                  </a:lnTo>
                  <a:lnTo>
                    <a:pt x="1480" y="1494"/>
                  </a:lnTo>
                  <a:lnTo>
                    <a:pt x="1482" y="1498"/>
                  </a:lnTo>
                  <a:lnTo>
                    <a:pt x="1482" y="1498"/>
                  </a:lnTo>
                  <a:lnTo>
                    <a:pt x="1492" y="1502"/>
                  </a:lnTo>
                  <a:lnTo>
                    <a:pt x="1500" y="1500"/>
                  </a:lnTo>
                  <a:lnTo>
                    <a:pt x="1510" y="1496"/>
                  </a:lnTo>
                  <a:lnTo>
                    <a:pt x="1518" y="1490"/>
                  </a:lnTo>
                  <a:lnTo>
                    <a:pt x="1532" y="1476"/>
                  </a:lnTo>
                  <a:lnTo>
                    <a:pt x="1536" y="1472"/>
                  </a:lnTo>
                  <a:lnTo>
                    <a:pt x="1540" y="1468"/>
                  </a:lnTo>
                  <a:lnTo>
                    <a:pt x="1540" y="1468"/>
                  </a:lnTo>
                  <a:lnTo>
                    <a:pt x="1540" y="1486"/>
                  </a:lnTo>
                  <a:lnTo>
                    <a:pt x="1544" y="1496"/>
                  </a:lnTo>
                  <a:lnTo>
                    <a:pt x="1548" y="1504"/>
                  </a:lnTo>
                  <a:lnTo>
                    <a:pt x="1554" y="1510"/>
                  </a:lnTo>
                  <a:lnTo>
                    <a:pt x="1560" y="1514"/>
                  </a:lnTo>
                  <a:lnTo>
                    <a:pt x="1566" y="1520"/>
                  </a:lnTo>
                  <a:lnTo>
                    <a:pt x="1568" y="1528"/>
                  </a:lnTo>
                  <a:lnTo>
                    <a:pt x="1564" y="1538"/>
                  </a:lnTo>
                  <a:lnTo>
                    <a:pt x="1564" y="1538"/>
                  </a:lnTo>
                  <a:lnTo>
                    <a:pt x="1564" y="1554"/>
                  </a:lnTo>
                  <a:lnTo>
                    <a:pt x="1566" y="1570"/>
                  </a:lnTo>
                  <a:lnTo>
                    <a:pt x="1568" y="1576"/>
                  </a:lnTo>
                  <a:lnTo>
                    <a:pt x="1572" y="1584"/>
                  </a:lnTo>
                  <a:lnTo>
                    <a:pt x="1576" y="1588"/>
                  </a:lnTo>
                  <a:lnTo>
                    <a:pt x="1582" y="1594"/>
                  </a:lnTo>
                  <a:lnTo>
                    <a:pt x="1582" y="1594"/>
                  </a:lnTo>
                  <a:lnTo>
                    <a:pt x="1596" y="1588"/>
                  </a:lnTo>
                  <a:lnTo>
                    <a:pt x="1606" y="1580"/>
                  </a:lnTo>
                  <a:lnTo>
                    <a:pt x="1614" y="1572"/>
                  </a:lnTo>
                  <a:lnTo>
                    <a:pt x="1620" y="1560"/>
                  </a:lnTo>
                  <a:lnTo>
                    <a:pt x="1622" y="1548"/>
                  </a:lnTo>
                  <a:lnTo>
                    <a:pt x="1624" y="1534"/>
                  </a:lnTo>
                  <a:lnTo>
                    <a:pt x="1626" y="1502"/>
                  </a:lnTo>
                  <a:lnTo>
                    <a:pt x="1626" y="1502"/>
                  </a:lnTo>
                  <a:lnTo>
                    <a:pt x="1626" y="1500"/>
                  </a:lnTo>
                  <a:lnTo>
                    <a:pt x="1628" y="1498"/>
                  </a:lnTo>
                  <a:lnTo>
                    <a:pt x="1632" y="1496"/>
                  </a:lnTo>
                  <a:lnTo>
                    <a:pt x="1640" y="1498"/>
                  </a:lnTo>
                  <a:lnTo>
                    <a:pt x="1648" y="1500"/>
                  </a:lnTo>
                  <a:lnTo>
                    <a:pt x="1664" y="1508"/>
                  </a:lnTo>
                  <a:lnTo>
                    <a:pt x="1672" y="1512"/>
                  </a:lnTo>
                  <a:lnTo>
                    <a:pt x="1672" y="1512"/>
                  </a:lnTo>
                  <a:lnTo>
                    <a:pt x="1676" y="1516"/>
                  </a:lnTo>
                  <a:lnTo>
                    <a:pt x="1678" y="1520"/>
                  </a:lnTo>
                  <a:lnTo>
                    <a:pt x="1678" y="1526"/>
                  </a:lnTo>
                  <a:lnTo>
                    <a:pt x="1676" y="1530"/>
                  </a:lnTo>
                  <a:lnTo>
                    <a:pt x="1670" y="1538"/>
                  </a:lnTo>
                  <a:lnTo>
                    <a:pt x="1662" y="1548"/>
                  </a:lnTo>
                  <a:lnTo>
                    <a:pt x="1652" y="1558"/>
                  </a:lnTo>
                  <a:lnTo>
                    <a:pt x="1644" y="1570"/>
                  </a:lnTo>
                  <a:lnTo>
                    <a:pt x="1642" y="1578"/>
                  </a:lnTo>
                  <a:lnTo>
                    <a:pt x="1642" y="1584"/>
                  </a:lnTo>
                  <a:lnTo>
                    <a:pt x="1644" y="1592"/>
                  </a:lnTo>
                  <a:lnTo>
                    <a:pt x="1646" y="1602"/>
                  </a:lnTo>
                  <a:lnTo>
                    <a:pt x="1646" y="1602"/>
                  </a:lnTo>
                  <a:lnTo>
                    <a:pt x="1658" y="1602"/>
                  </a:lnTo>
                  <a:lnTo>
                    <a:pt x="1668" y="1602"/>
                  </a:lnTo>
                  <a:lnTo>
                    <a:pt x="1676" y="1600"/>
                  </a:lnTo>
                  <a:lnTo>
                    <a:pt x="1684" y="1598"/>
                  </a:lnTo>
                  <a:lnTo>
                    <a:pt x="1698" y="1590"/>
                  </a:lnTo>
                  <a:lnTo>
                    <a:pt x="1710" y="1580"/>
                  </a:lnTo>
                  <a:lnTo>
                    <a:pt x="1720" y="1570"/>
                  </a:lnTo>
                  <a:lnTo>
                    <a:pt x="1732" y="1560"/>
                  </a:lnTo>
                  <a:lnTo>
                    <a:pt x="1746" y="1550"/>
                  </a:lnTo>
                  <a:lnTo>
                    <a:pt x="1754" y="1548"/>
                  </a:lnTo>
                  <a:lnTo>
                    <a:pt x="1764" y="1544"/>
                  </a:lnTo>
                  <a:lnTo>
                    <a:pt x="1764" y="1544"/>
                  </a:lnTo>
                  <a:lnTo>
                    <a:pt x="1770" y="1552"/>
                  </a:lnTo>
                  <a:lnTo>
                    <a:pt x="1772" y="1558"/>
                  </a:lnTo>
                  <a:lnTo>
                    <a:pt x="1770" y="1566"/>
                  </a:lnTo>
                  <a:lnTo>
                    <a:pt x="1766" y="1574"/>
                  </a:lnTo>
                  <a:lnTo>
                    <a:pt x="1756" y="1590"/>
                  </a:lnTo>
                  <a:lnTo>
                    <a:pt x="1746" y="1606"/>
                  </a:lnTo>
                  <a:lnTo>
                    <a:pt x="1746" y="1606"/>
                  </a:lnTo>
                  <a:lnTo>
                    <a:pt x="1734" y="1610"/>
                  </a:lnTo>
                  <a:lnTo>
                    <a:pt x="1720" y="1614"/>
                  </a:lnTo>
                  <a:lnTo>
                    <a:pt x="1694" y="1618"/>
                  </a:lnTo>
                  <a:lnTo>
                    <a:pt x="1680" y="1624"/>
                  </a:lnTo>
                  <a:lnTo>
                    <a:pt x="1666" y="1632"/>
                  </a:lnTo>
                  <a:lnTo>
                    <a:pt x="1654" y="1646"/>
                  </a:lnTo>
                  <a:lnTo>
                    <a:pt x="1642" y="1666"/>
                  </a:lnTo>
                  <a:lnTo>
                    <a:pt x="1642" y="1666"/>
                  </a:lnTo>
                  <a:lnTo>
                    <a:pt x="1658" y="1670"/>
                  </a:lnTo>
                  <a:lnTo>
                    <a:pt x="1672" y="1674"/>
                  </a:lnTo>
                  <a:lnTo>
                    <a:pt x="1684" y="1674"/>
                  </a:lnTo>
                  <a:lnTo>
                    <a:pt x="1694" y="1674"/>
                  </a:lnTo>
                  <a:lnTo>
                    <a:pt x="1704" y="1670"/>
                  </a:lnTo>
                  <a:lnTo>
                    <a:pt x="1710" y="1668"/>
                  </a:lnTo>
                  <a:lnTo>
                    <a:pt x="1724" y="1660"/>
                  </a:lnTo>
                  <a:lnTo>
                    <a:pt x="1724" y="1660"/>
                  </a:lnTo>
                  <a:lnTo>
                    <a:pt x="1732" y="1654"/>
                  </a:lnTo>
                  <a:lnTo>
                    <a:pt x="1736" y="1648"/>
                  </a:lnTo>
                  <a:lnTo>
                    <a:pt x="1742" y="1644"/>
                  </a:lnTo>
                  <a:lnTo>
                    <a:pt x="1748" y="1642"/>
                  </a:lnTo>
                  <a:lnTo>
                    <a:pt x="1748" y="1642"/>
                  </a:lnTo>
                  <a:lnTo>
                    <a:pt x="1748" y="1656"/>
                  </a:lnTo>
                  <a:lnTo>
                    <a:pt x="1748" y="1674"/>
                  </a:lnTo>
                  <a:lnTo>
                    <a:pt x="1750" y="1682"/>
                  </a:lnTo>
                  <a:lnTo>
                    <a:pt x="1752" y="1688"/>
                  </a:lnTo>
                  <a:lnTo>
                    <a:pt x="1756" y="1694"/>
                  </a:lnTo>
                  <a:lnTo>
                    <a:pt x="1760" y="1698"/>
                  </a:lnTo>
                  <a:lnTo>
                    <a:pt x="1760" y="1698"/>
                  </a:lnTo>
                  <a:lnTo>
                    <a:pt x="1770" y="1696"/>
                  </a:lnTo>
                  <a:lnTo>
                    <a:pt x="1776" y="1694"/>
                  </a:lnTo>
                  <a:lnTo>
                    <a:pt x="1790" y="1684"/>
                  </a:lnTo>
                  <a:lnTo>
                    <a:pt x="1790" y="1684"/>
                  </a:lnTo>
                  <a:lnTo>
                    <a:pt x="1792" y="1690"/>
                  </a:lnTo>
                  <a:lnTo>
                    <a:pt x="1792" y="1696"/>
                  </a:lnTo>
                  <a:lnTo>
                    <a:pt x="1786" y="1714"/>
                  </a:lnTo>
                  <a:lnTo>
                    <a:pt x="1784" y="1722"/>
                  </a:lnTo>
                  <a:lnTo>
                    <a:pt x="1782" y="1730"/>
                  </a:lnTo>
                  <a:lnTo>
                    <a:pt x="1784" y="1738"/>
                  </a:lnTo>
                  <a:lnTo>
                    <a:pt x="1788" y="1744"/>
                  </a:lnTo>
                  <a:lnTo>
                    <a:pt x="1788" y="1744"/>
                  </a:lnTo>
                  <a:lnTo>
                    <a:pt x="1796" y="1742"/>
                  </a:lnTo>
                  <a:lnTo>
                    <a:pt x="1800" y="1740"/>
                  </a:lnTo>
                  <a:lnTo>
                    <a:pt x="1808" y="1732"/>
                  </a:lnTo>
                  <a:lnTo>
                    <a:pt x="1812" y="1726"/>
                  </a:lnTo>
                  <a:lnTo>
                    <a:pt x="1814" y="1724"/>
                  </a:lnTo>
                  <a:lnTo>
                    <a:pt x="1814" y="1724"/>
                  </a:lnTo>
                  <a:lnTo>
                    <a:pt x="1822" y="1732"/>
                  </a:lnTo>
                  <a:lnTo>
                    <a:pt x="1832" y="1738"/>
                  </a:lnTo>
                  <a:lnTo>
                    <a:pt x="1840" y="1738"/>
                  </a:lnTo>
                  <a:lnTo>
                    <a:pt x="1850" y="1736"/>
                  </a:lnTo>
                  <a:lnTo>
                    <a:pt x="1850" y="1736"/>
                  </a:lnTo>
                  <a:lnTo>
                    <a:pt x="1854" y="1720"/>
                  </a:lnTo>
                  <a:lnTo>
                    <a:pt x="1854" y="1702"/>
                  </a:lnTo>
                  <a:lnTo>
                    <a:pt x="1852" y="1692"/>
                  </a:lnTo>
                  <a:lnTo>
                    <a:pt x="1848" y="1682"/>
                  </a:lnTo>
                  <a:lnTo>
                    <a:pt x="1844" y="1676"/>
                  </a:lnTo>
                  <a:lnTo>
                    <a:pt x="1836" y="1670"/>
                  </a:lnTo>
                  <a:lnTo>
                    <a:pt x="1836" y="1670"/>
                  </a:lnTo>
                  <a:lnTo>
                    <a:pt x="1842" y="1666"/>
                  </a:lnTo>
                  <a:lnTo>
                    <a:pt x="1846" y="1666"/>
                  </a:lnTo>
                  <a:lnTo>
                    <a:pt x="1858" y="1670"/>
                  </a:lnTo>
                  <a:lnTo>
                    <a:pt x="1872" y="1674"/>
                  </a:lnTo>
                  <a:lnTo>
                    <a:pt x="1878" y="1674"/>
                  </a:lnTo>
                  <a:lnTo>
                    <a:pt x="1882" y="1672"/>
                  </a:lnTo>
                  <a:lnTo>
                    <a:pt x="1882" y="1672"/>
                  </a:lnTo>
                  <a:lnTo>
                    <a:pt x="1884" y="1676"/>
                  </a:lnTo>
                  <a:lnTo>
                    <a:pt x="1886" y="1682"/>
                  </a:lnTo>
                  <a:lnTo>
                    <a:pt x="1886" y="1694"/>
                  </a:lnTo>
                  <a:lnTo>
                    <a:pt x="1884" y="1706"/>
                  </a:lnTo>
                  <a:lnTo>
                    <a:pt x="1880" y="1718"/>
                  </a:lnTo>
                  <a:lnTo>
                    <a:pt x="1878" y="1732"/>
                  </a:lnTo>
                  <a:lnTo>
                    <a:pt x="1878" y="1744"/>
                  </a:lnTo>
                  <a:lnTo>
                    <a:pt x="1878" y="1748"/>
                  </a:lnTo>
                  <a:lnTo>
                    <a:pt x="1880" y="1754"/>
                  </a:lnTo>
                  <a:lnTo>
                    <a:pt x="1884" y="1758"/>
                  </a:lnTo>
                  <a:lnTo>
                    <a:pt x="1890" y="1762"/>
                  </a:lnTo>
                  <a:lnTo>
                    <a:pt x="1890" y="1762"/>
                  </a:lnTo>
                  <a:lnTo>
                    <a:pt x="1900" y="1760"/>
                  </a:lnTo>
                  <a:lnTo>
                    <a:pt x="1908" y="1756"/>
                  </a:lnTo>
                  <a:lnTo>
                    <a:pt x="1916" y="1748"/>
                  </a:lnTo>
                  <a:lnTo>
                    <a:pt x="1922" y="1742"/>
                  </a:lnTo>
                  <a:lnTo>
                    <a:pt x="1934" y="1726"/>
                  </a:lnTo>
                  <a:lnTo>
                    <a:pt x="1942" y="1720"/>
                  </a:lnTo>
                  <a:lnTo>
                    <a:pt x="1952" y="1714"/>
                  </a:lnTo>
                  <a:lnTo>
                    <a:pt x="1952" y="1714"/>
                  </a:lnTo>
                  <a:lnTo>
                    <a:pt x="1952" y="1726"/>
                  </a:lnTo>
                  <a:lnTo>
                    <a:pt x="1954" y="1736"/>
                  </a:lnTo>
                  <a:lnTo>
                    <a:pt x="1960" y="1758"/>
                  </a:lnTo>
                  <a:lnTo>
                    <a:pt x="1962" y="1766"/>
                  </a:lnTo>
                  <a:lnTo>
                    <a:pt x="1958" y="1776"/>
                  </a:lnTo>
                  <a:lnTo>
                    <a:pt x="1950" y="1786"/>
                  </a:lnTo>
                  <a:lnTo>
                    <a:pt x="1936" y="1794"/>
                  </a:lnTo>
                  <a:lnTo>
                    <a:pt x="1936" y="1794"/>
                  </a:lnTo>
                  <a:lnTo>
                    <a:pt x="1936" y="1800"/>
                  </a:lnTo>
                  <a:lnTo>
                    <a:pt x="1938" y="1804"/>
                  </a:lnTo>
                  <a:lnTo>
                    <a:pt x="1944" y="1812"/>
                  </a:lnTo>
                  <a:lnTo>
                    <a:pt x="1954" y="1818"/>
                  </a:lnTo>
                  <a:lnTo>
                    <a:pt x="1962" y="1824"/>
                  </a:lnTo>
                  <a:lnTo>
                    <a:pt x="1970" y="1830"/>
                  </a:lnTo>
                  <a:lnTo>
                    <a:pt x="1972" y="1834"/>
                  </a:lnTo>
                  <a:lnTo>
                    <a:pt x="1974" y="1838"/>
                  </a:lnTo>
                  <a:lnTo>
                    <a:pt x="1974" y="1842"/>
                  </a:lnTo>
                  <a:lnTo>
                    <a:pt x="1974" y="1848"/>
                  </a:lnTo>
                  <a:lnTo>
                    <a:pt x="1972" y="1856"/>
                  </a:lnTo>
                  <a:lnTo>
                    <a:pt x="1966" y="1864"/>
                  </a:lnTo>
                  <a:lnTo>
                    <a:pt x="1966" y="1864"/>
                  </a:lnTo>
                  <a:lnTo>
                    <a:pt x="1972" y="1868"/>
                  </a:lnTo>
                  <a:lnTo>
                    <a:pt x="1976" y="1872"/>
                  </a:lnTo>
                  <a:lnTo>
                    <a:pt x="1980" y="1874"/>
                  </a:lnTo>
                  <a:lnTo>
                    <a:pt x="1986" y="1874"/>
                  </a:lnTo>
                  <a:lnTo>
                    <a:pt x="1996" y="1874"/>
                  </a:lnTo>
                  <a:lnTo>
                    <a:pt x="2006" y="1870"/>
                  </a:lnTo>
                  <a:lnTo>
                    <a:pt x="2034" y="1838"/>
                  </a:lnTo>
                  <a:lnTo>
                    <a:pt x="2034" y="1838"/>
                  </a:lnTo>
                  <a:lnTo>
                    <a:pt x="2030" y="1860"/>
                  </a:lnTo>
                  <a:lnTo>
                    <a:pt x="2028" y="1886"/>
                  </a:lnTo>
                  <a:lnTo>
                    <a:pt x="2028" y="1912"/>
                  </a:lnTo>
                  <a:lnTo>
                    <a:pt x="2032" y="1936"/>
                  </a:lnTo>
                  <a:lnTo>
                    <a:pt x="2032" y="1936"/>
                  </a:lnTo>
                  <a:lnTo>
                    <a:pt x="2030" y="1944"/>
                  </a:lnTo>
                  <a:lnTo>
                    <a:pt x="2028" y="1954"/>
                  </a:lnTo>
                  <a:lnTo>
                    <a:pt x="2030" y="1974"/>
                  </a:lnTo>
                  <a:lnTo>
                    <a:pt x="2028" y="1982"/>
                  </a:lnTo>
                  <a:lnTo>
                    <a:pt x="2022" y="1992"/>
                  </a:lnTo>
                  <a:lnTo>
                    <a:pt x="2014" y="2000"/>
                  </a:lnTo>
                  <a:lnTo>
                    <a:pt x="2000" y="2008"/>
                  </a:lnTo>
                  <a:lnTo>
                    <a:pt x="2000" y="2008"/>
                  </a:lnTo>
                  <a:lnTo>
                    <a:pt x="1992" y="2054"/>
                  </a:lnTo>
                  <a:lnTo>
                    <a:pt x="1988" y="2076"/>
                  </a:lnTo>
                  <a:lnTo>
                    <a:pt x="1982" y="2096"/>
                  </a:lnTo>
                  <a:lnTo>
                    <a:pt x="1972" y="2116"/>
                  </a:lnTo>
                  <a:lnTo>
                    <a:pt x="1960" y="2136"/>
                  </a:lnTo>
                  <a:lnTo>
                    <a:pt x="1950" y="2144"/>
                  </a:lnTo>
                  <a:lnTo>
                    <a:pt x="1942" y="2154"/>
                  </a:lnTo>
                  <a:lnTo>
                    <a:pt x="1930" y="2162"/>
                  </a:lnTo>
                  <a:lnTo>
                    <a:pt x="1918" y="2168"/>
                  </a:lnTo>
                  <a:lnTo>
                    <a:pt x="1918" y="2168"/>
                  </a:lnTo>
                  <a:lnTo>
                    <a:pt x="1914" y="2176"/>
                  </a:lnTo>
                  <a:lnTo>
                    <a:pt x="1908" y="2182"/>
                  </a:lnTo>
                  <a:lnTo>
                    <a:pt x="1894" y="2192"/>
                  </a:lnTo>
                  <a:lnTo>
                    <a:pt x="1876" y="2200"/>
                  </a:lnTo>
                  <a:lnTo>
                    <a:pt x="1856" y="2206"/>
                  </a:lnTo>
                  <a:lnTo>
                    <a:pt x="1832" y="2212"/>
                  </a:lnTo>
                  <a:lnTo>
                    <a:pt x="1806" y="2216"/>
                  </a:lnTo>
                  <a:lnTo>
                    <a:pt x="1752" y="2224"/>
                  </a:lnTo>
                  <a:lnTo>
                    <a:pt x="1696" y="2230"/>
                  </a:lnTo>
                  <a:lnTo>
                    <a:pt x="1670" y="2234"/>
                  </a:lnTo>
                  <a:lnTo>
                    <a:pt x="1646" y="2240"/>
                  </a:lnTo>
                  <a:lnTo>
                    <a:pt x="1622" y="2246"/>
                  </a:lnTo>
                  <a:lnTo>
                    <a:pt x="1602" y="2254"/>
                  </a:lnTo>
                  <a:lnTo>
                    <a:pt x="1586" y="2266"/>
                  </a:lnTo>
                  <a:lnTo>
                    <a:pt x="1580" y="2272"/>
                  </a:lnTo>
                  <a:lnTo>
                    <a:pt x="1574" y="2278"/>
                  </a:lnTo>
                  <a:lnTo>
                    <a:pt x="1574" y="2278"/>
                  </a:lnTo>
                  <a:lnTo>
                    <a:pt x="1578" y="2280"/>
                  </a:lnTo>
                  <a:lnTo>
                    <a:pt x="1584" y="2282"/>
                  </a:lnTo>
                  <a:lnTo>
                    <a:pt x="1602" y="2284"/>
                  </a:lnTo>
                  <a:lnTo>
                    <a:pt x="1624" y="2286"/>
                  </a:lnTo>
                  <a:lnTo>
                    <a:pt x="1652" y="2286"/>
                  </a:lnTo>
                  <a:lnTo>
                    <a:pt x="1702" y="2286"/>
                  </a:lnTo>
                  <a:lnTo>
                    <a:pt x="1732" y="2282"/>
                  </a:lnTo>
                  <a:lnTo>
                    <a:pt x="1732" y="2282"/>
                  </a:lnTo>
                  <a:lnTo>
                    <a:pt x="1740" y="2278"/>
                  </a:lnTo>
                  <a:lnTo>
                    <a:pt x="1748" y="2278"/>
                  </a:lnTo>
                  <a:lnTo>
                    <a:pt x="1756" y="2280"/>
                  </a:lnTo>
                  <a:lnTo>
                    <a:pt x="1764" y="2282"/>
                  </a:lnTo>
                  <a:lnTo>
                    <a:pt x="1782" y="2288"/>
                  </a:lnTo>
                  <a:lnTo>
                    <a:pt x="1790" y="2290"/>
                  </a:lnTo>
                  <a:lnTo>
                    <a:pt x="1800" y="2290"/>
                  </a:lnTo>
                  <a:lnTo>
                    <a:pt x="1800" y="2290"/>
                  </a:lnTo>
                  <a:lnTo>
                    <a:pt x="1820" y="2290"/>
                  </a:lnTo>
                  <a:lnTo>
                    <a:pt x="1844" y="2288"/>
                  </a:lnTo>
                  <a:lnTo>
                    <a:pt x="1888" y="2284"/>
                  </a:lnTo>
                  <a:lnTo>
                    <a:pt x="1910" y="2282"/>
                  </a:lnTo>
                  <a:lnTo>
                    <a:pt x="1930" y="2282"/>
                  </a:lnTo>
                  <a:lnTo>
                    <a:pt x="1950" y="2284"/>
                  </a:lnTo>
                  <a:lnTo>
                    <a:pt x="1968" y="2290"/>
                  </a:lnTo>
                  <a:lnTo>
                    <a:pt x="1968" y="2290"/>
                  </a:lnTo>
                  <a:lnTo>
                    <a:pt x="2060" y="2290"/>
                  </a:lnTo>
                  <a:lnTo>
                    <a:pt x="2148" y="2292"/>
                  </a:lnTo>
                  <a:lnTo>
                    <a:pt x="2148" y="2292"/>
                  </a:lnTo>
                  <a:close/>
                </a:path>
              </a:pathLst>
            </a:custGeom>
            <a:solidFill>
              <a:srgbClr val="2F4594"/>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5" name="Freeform 84"/>
            <p:cNvSpPr>
              <a:spLocks noEditPoints="1"/>
            </p:cNvSpPr>
            <p:nvPr userDrawn="1"/>
          </p:nvSpPr>
          <p:spPr bwMode="gray">
            <a:xfrm>
              <a:off x="3265" y="2813"/>
              <a:ext cx="695" cy="682"/>
            </a:xfrm>
            <a:custGeom>
              <a:avLst/>
              <a:gdLst/>
              <a:ahLst/>
              <a:cxnLst>
                <a:cxn ang="0">
                  <a:pos x="176" y="312"/>
                </a:cxn>
                <a:cxn ang="0">
                  <a:pos x="186" y="252"/>
                </a:cxn>
                <a:cxn ang="0">
                  <a:pos x="208" y="204"/>
                </a:cxn>
                <a:cxn ang="0">
                  <a:pos x="242" y="168"/>
                </a:cxn>
                <a:cxn ang="0">
                  <a:pos x="290" y="144"/>
                </a:cxn>
                <a:cxn ang="0">
                  <a:pos x="348" y="136"/>
                </a:cxn>
                <a:cxn ang="0">
                  <a:pos x="388" y="140"/>
                </a:cxn>
                <a:cxn ang="0">
                  <a:pos x="438" y="158"/>
                </a:cxn>
                <a:cxn ang="0">
                  <a:pos x="476" y="188"/>
                </a:cxn>
                <a:cxn ang="0">
                  <a:pos x="502" y="232"/>
                </a:cxn>
                <a:cxn ang="0">
                  <a:pos x="516" y="290"/>
                </a:cxn>
                <a:cxn ang="0">
                  <a:pos x="518" y="334"/>
                </a:cxn>
                <a:cxn ang="0">
                  <a:pos x="512" y="396"/>
                </a:cxn>
                <a:cxn ang="0">
                  <a:pos x="494" y="450"/>
                </a:cxn>
                <a:cxn ang="0">
                  <a:pos x="466" y="492"/>
                </a:cxn>
                <a:cxn ang="0">
                  <a:pos x="424" y="522"/>
                </a:cxn>
                <a:cxn ang="0">
                  <a:pos x="370" y="538"/>
                </a:cxn>
                <a:cxn ang="0">
                  <a:pos x="328" y="538"/>
                </a:cxn>
                <a:cxn ang="0">
                  <a:pos x="276" y="524"/>
                </a:cxn>
                <a:cxn ang="0">
                  <a:pos x="232" y="494"/>
                </a:cxn>
                <a:cxn ang="0">
                  <a:pos x="202" y="450"/>
                </a:cxn>
                <a:cxn ang="0">
                  <a:pos x="182" y="396"/>
                </a:cxn>
                <a:cxn ang="0">
                  <a:pos x="176" y="334"/>
                </a:cxn>
                <a:cxn ang="0">
                  <a:pos x="348" y="676"/>
                </a:cxn>
                <a:cxn ang="0">
                  <a:pos x="458" y="660"/>
                </a:cxn>
                <a:cxn ang="0">
                  <a:pos x="550" y="618"/>
                </a:cxn>
                <a:cxn ang="0">
                  <a:pos x="622" y="552"/>
                </a:cxn>
                <a:cxn ang="0">
                  <a:pos x="670" y="466"/>
                </a:cxn>
                <a:cxn ang="0">
                  <a:pos x="694" y="368"/>
                </a:cxn>
                <a:cxn ang="0">
                  <a:pos x="694" y="298"/>
                </a:cxn>
                <a:cxn ang="0">
                  <a:pos x="670" y="198"/>
                </a:cxn>
                <a:cxn ang="0">
                  <a:pos x="620" y="116"/>
                </a:cxn>
                <a:cxn ang="0">
                  <a:pos x="548" y="52"/>
                </a:cxn>
                <a:cxn ang="0">
                  <a:pos x="458" y="14"/>
                </a:cxn>
                <a:cxn ang="0">
                  <a:pos x="348" y="0"/>
                </a:cxn>
                <a:cxn ang="0">
                  <a:pos x="274" y="6"/>
                </a:cxn>
                <a:cxn ang="0">
                  <a:pos x="176" y="36"/>
                </a:cxn>
                <a:cxn ang="0">
                  <a:pos x="96" y="90"/>
                </a:cxn>
                <a:cxn ang="0">
                  <a:pos x="38" y="166"/>
                </a:cxn>
                <a:cxn ang="0">
                  <a:pos x="6" y="262"/>
                </a:cxn>
                <a:cxn ang="0">
                  <a:pos x="0" y="334"/>
                </a:cxn>
                <a:cxn ang="0">
                  <a:pos x="14" y="438"/>
                </a:cxn>
                <a:cxn ang="0">
                  <a:pos x="56" y="530"/>
                </a:cxn>
                <a:cxn ang="0">
                  <a:pos x="122" y="600"/>
                </a:cxn>
                <a:cxn ang="0">
                  <a:pos x="208" y="650"/>
                </a:cxn>
                <a:cxn ang="0">
                  <a:pos x="310" y="674"/>
                </a:cxn>
              </a:cxnLst>
              <a:rect l="0" t="0" r="r" b="b"/>
              <a:pathLst>
                <a:path w="696" h="676">
                  <a:moveTo>
                    <a:pt x="176" y="334"/>
                  </a:moveTo>
                  <a:lnTo>
                    <a:pt x="176" y="334"/>
                  </a:lnTo>
                  <a:lnTo>
                    <a:pt x="176" y="312"/>
                  </a:lnTo>
                  <a:lnTo>
                    <a:pt x="178" y="292"/>
                  </a:lnTo>
                  <a:lnTo>
                    <a:pt x="182" y="272"/>
                  </a:lnTo>
                  <a:lnTo>
                    <a:pt x="186" y="252"/>
                  </a:lnTo>
                  <a:lnTo>
                    <a:pt x="192" y="236"/>
                  </a:lnTo>
                  <a:lnTo>
                    <a:pt x="200" y="220"/>
                  </a:lnTo>
                  <a:lnTo>
                    <a:pt x="208" y="204"/>
                  </a:lnTo>
                  <a:lnTo>
                    <a:pt x="218" y="190"/>
                  </a:lnTo>
                  <a:lnTo>
                    <a:pt x="230" y="178"/>
                  </a:lnTo>
                  <a:lnTo>
                    <a:pt x="242" y="168"/>
                  </a:lnTo>
                  <a:lnTo>
                    <a:pt x="256" y="158"/>
                  </a:lnTo>
                  <a:lnTo>
                    <a:pt x="272" y="150"/>
                  </a:lnTo>
                  <a:lnTo>
                    <a:pt x="290" y="144"/>
                  </a:lnTo>
                  <a:lnTo>
                    <a:pt x="308" y="140"/>
                  </a:lnTo>
                  <a:lnTo>
                    <a:pt x="328" y="138"/>
                  </a:lnTo>
                  <a:lnTo>
                    <a:pt x="348" y="136"/>
                  </a:lnTo>
                  <a:lnTo>
                    <a:pt x="348" y="136"/>
                  </a:lnTo>
                  <a:lnTo>
                    <a:pt x="370" y="138"/>
                  </a:lnTo>
                  <a:lnTo>
                    <a:pt x="388" y="140"/>
                  </a:lnTo>
                  <a:lnTo>
                    <a:pt x="406" y="144"/>
                  </a:lnTo>
                  <a:lnTo>
                    <a:pt x="422" y="150"/>
                  </a:lnTo>
                  <a:lnTo>
                    <a:pt x="438" y="158"/>
                  </a:lnTo>
                  <a:lnTo>
                    <a:pt x="452" y="166"/>
                  </a:lnTo>
                  <a:lnTo>
                    <a:pt x="464" y="176"/>
                  </a:lnTo>
                  <a:lnTo>
                    <a:pt x="476" y="188"/>
                  </a:lnTo>
                  <a:lnTo>
                    <a:pt x="486" y="202"/>
                  </a:lnTo>
                  <a:lnTo>
                    <a:pt x="494" y="216"/>
                  </a:lnTo>
                  <a:lnTo>
                    <a:pt x="502" y="232"/>
                  </a:lnTo>
                  <a:lnTo>
                    <a:pt x="508" y="250"/>
                  </a:lnTo>
                  <a:lnTo>
                    <a:pt x="512" y="270"/>
                  </a:lnTo>
                  <a:lnTo>
                    <a:pt x="516" y="290"/>
                  </a:lnTo>
                  <a:lnTo>
                    <a:pt x="518" y="310"/>
                  </a:lnTo>
                  <a:lnTo>
                    <a:pt x="518" y="334"/>
                  </a:lnTo>
                  <a:lnTo>
                    <a:pt x="518" y="334"/>
                  </a:lnTo>
                  <a:lnTo>
                    <a:pt x="518" y="356"/>
                  </a:lnTo>
                  <a:lnTo>
                    <a:pt x="516" y="376"/>
                  </a:lnTo>
                  <a:lnTo>
                    <a:pt x="512" y="396"/>
                  </a:lnTo>
                  <a:lnTo>
                    <a:pt x="508" y="414"/>
                  </a:lnTo>
                  <a:lnTo>
                    <a:pt x="502" y="432"/>
                  </a:lnTo>
                  <a:lnTo>
                    <a:pt x="494" y="450"/>
                  </a:lnTo>
                  <a:lnTo>
                    <a:pt x="486" y="466"/>
                  </a:lnTo>
                  <a:lnTo>
                    <a:pt x="476" y="480"/>
                  </a:lnTo>
                  <a:lnTo>
                    <a:pt x="466" y="492"/>
                  </a:lnTo>
                  <a:lnTo>
                    <a:pt x="452" y="504"/>
                  </a:lnTo>
                  <a:lnTo>
                    <a:pt x="438" y="514"/>
                  </a:lnTo>
                  <a:lnTo>
                    <a:pt x="424" y="522"/>
                  </a:lnTo>
                  <a:lnTo>
                    <a:pt x="406" y="530"/>
                  </a:lnTo>
                  <a:lnTo>
                    <a:pt x="388" y="534"/>
                  </a:lnTo>
                  <a:lnTo>
                    <a:pt x="370" y="538"/>
                  </a:lnTo>
                  <a:lnTo>
                    <a:pt x="348" y="538"/>
                  </a:lnTo>
                  <a:lnTo>
                    <a:pt x="348" y="538"/>
                  </a:lnTo>
                  <a:lnTo>
                    <a:pt x="328" y="538"/>
                  </a:lnTo>
                  <a:lnTo>
                    <a:pt x="310" y="534"/>
                  </a:lnTo>
                  <a:lnTo>
                    <a:pt x="292" y="530"/>
                  </a:lnTo>
                  <a:lnTo>
                    <a:pt x="276" y="524"/>
                  </a:lnTo>
                  <a:lnTo>
                    <a:pt x="260" y="514"/>
                  </a:lnTo>
                  <a:lnTo>
                    <a:pt x="246" y="504"/>
                  </a:lnTo>
                  <a:lnTo>
                    <a:pt x="232" y="494"/>
                  </a:lnTo>
                  <a:lnTo>
                    <a:pt x="220" y="480"/>
                  </a:lnTo>
                  <a:lnTo>
                    <a:pt x="210" y="466"/>
                  </a:lnTo>
                  <a:lnTo>
                    <a:pt x="202" y="450"/>
                  </a:lnTo>
                  <a:lnTo>
                    <a:pt x="194" y="434"/>
                  </a:lnTo>
                  <a:lnTo>
                    <a:pt x="188" y="416"/>
                  </a:lnTo>
                  <a:lnTo>
                    <a:pt x="182" y="396"/>
                  </a:lnTo>
                  <a:lnTo>
                    <a:pt x="178" y="376"/>
                  </a:lnTo>
                  <a:lnTo>
                    <a:pt x="176" y="356"/>
                  </a:lnTo>
                  <a:lnTo>
                    <a:pt x="176" y="334"/>
                  </a:lnTo>
                  <a:lnTo>
                    <a:pt x="176" y="334"/>
                  </a:lnTo>
                  <a:close/>
                  <a:moveTo>
                    <a:pt x="348" y="676"/>
                  </a:moveTo>
                  <a:lnTo>
                    <a:pt x="348" y="676"/>
                  </a:lnTo>
                  <a:lnTo>
                    <a:pt x="386" y="674"/>
                  </a:lnTo>
                  <a:lnTo>
                    <a:pt x="424" y="668"/>
                  </a:lnTo>
                  <a:lnTo>
                    <a:pt x="458" y="660"/>
                  </a:lnTo>
                  <a:lnTo>
                    <a:pt x="490" y="648"/>
                  </a:lnTo>
                  <a:lnTo>
                    <a:pt x="520" y="634"/>
                  </a:lnTo>
                  <a:lnTo>
                    <a:pt x="550" y="618"/>
                  </a:lnTo>
                  <a:lnTo>
                    <a:pt x="576" y="598"/>
                  </a:lnTo>
                  <a:lnTo>
                    <a:pt x="600" y="576"/>
                  </a:lnTo>
                  <a:lnTo>
                    <a:pt x="622" y="552"/>
                  </a:lnTo>
                  <a:lnTo>
                    <a:pt x="640" y="524"/>
                  </a:lnTo>
                  <a:lnTo>
                    <a:pt x="656" y="496"/>
                  </a:lnTo>
                  <a:lnTo>
                    <a:pt x="670" y="466"/>
                  </a:lnTo>
                  <a:lnTo>
                    <a:pt x="680" y="436"/>
                  </a:lnTo>
                  <a:lnTo>
                    <a:pt x="688" y="402"/>
                  </a:lnTo>
                  <a:lnTo>
                    <a:pt x="694" y="368"/>
                  </a:lnTo>
                  <a:lnTo>
                    <a:pt x="696" y="334"/>
                  </a:lnTo>
                  <a:lnTo>
                    <a:pt x="696" y="334"/>
                  </a:lnTo>
                  <a:lnTo>
                    <a:pt x="694" y="298"/>
                  </a:lnTo>
                  <a:lnTo>
                    <a:pt x="688" y="262"/>
                  </a:lnTo>
                  <a:lnTo>
                    <a:pt x="680" y="230"/>
                  </a:lnTo>
                  <a:lnTo>
                    <a:pt x="670" y="198"/>
                  </a:lnTo>
                  <a:lnTo>
                    <a:pt x="656" y="168"/>
                  </a:lnTo>
                  <a:lnTo>
                    <a:pt x="640" y="140"/>
                  </a:lnTo>
                  <a:lnTo>
                    <a:pt x="620" y="116"/>
                  </a:lnTo>
                  <a:lnTo>
                    <a:pt x="600" y="92"/>
                  </a:lnTo>
                  <a:lnTo>
                    <a:pt x="576" y="72"/>
                  </a:lnTo>
                  <a:lnTo>
                    <a:pt x="548" y="52"/>
                  </a:lnTo>
                  <a:lnTo>
                    <a:pt x="520" y="36"/>
                  </a:lnTo>
                  <a:lnTo>
                    <a:pt x="490" y="24"/>
                  </a:lnTo>
                  <a:lnTo>
                    <a:pt x="458" y="14"/>
                  </a:lnTo>
                  <a:lnTo>
                    <a:pt x="422" y="6"/>
                  </a:lnTo>
                  <a:lnTo>
                    <a:pt x="386" y="0"/>
                  </a:lnTo>
                  <a:lnTo>
                    <a:pt x="348" y="0"/>
                  </a:lnTo>
                  <a:lnTo>
                    <a:pt x="348" y="0"/>
                  </a:lnTo>
                  <a:lnTo>
                    <a:pt x="310" y="0"/>
                  </a:lnTo>
                  <a:lnTo>
                    <a:pt x="274" y="6"/>
                  </a:lnTo>
                  <a:lnTo>
                    <a:pt x="238" y="12"/>
                  </a:lnTo>
                  <a:lnTo>
                    <a:pt x="206" y="24"/>
                  </a:lnTo>
                  <a:lnTo>
                    <a:pt x="176" y="36"/>
                  </a:lnTo>
                  <a:lnTo>
                    <a:pt x="146" y="52"/>
                  </a:lnTo>
                  <a:lnTo>
                    <a:pt x="120" y="70"/>
                  </a:lnTo>
                  <a:lnTo>
                    <a:pt x="96" y="90"/>
                  </a:lnTo>
                  <a:lnTo>
                    <a:pt x="74" y="114"/>
                  </a:lnTo>
                  <a:lnTo>
                    <a:pt x="54" y="140"/>
                  </a:lnTo>
                  <a:lnTo>
                    <a:pt x="38" y="166"/>
                  </a:lnTo>
                  <a:lnTo>
                    <a:pt x="24" y="196"/>
                  </a:lnTo>
                  <a:lnTo>
                    <a:pt x="14" y="228"/>
                  </a:lnTo>
                  <a:lnTo>
                    <a:pt x="6" y="262"/>
                  </a:lnTo>
                  <a:lnTo>
                    <a:pt x="0" y="296"/>
                  </a:lnTo>
                  <a:lnTo>
                    <a:pt x="0" y="334"/>
                  </a:lnTo>
                  <a:lnTo>
                    <a:pt x="0" y="334"/>
                  </a:lnTo>
                  <a:lnTo>
                    <a:pt x="0" y="370"/>
                  </a:lnTo>
                  <a:lnTo>
                    <a:pt x="6" y="406"/>
                  </a:lnTo>
                  <a:lnTo>
                    <a:pt x="14" y="438"/>
                  </a:lnTo>
                  <a:lnTo>
                    <a:pt x="24" y="470"/>
                  </a:lnTo>
                  <a:lnTo>
                    <a:pt x="38" y="500"/>
                  </a:lnTo>
                  <a:lnTo>
                    <a:pt x="56" y="530"/>
                  </a:lnTo>
                  <a:lnTo>
                    <a:pt x="74" y="556"/>
                  </a:lnTo>
                  <a:lnTo>
                    <a:pt x="96" y="580"/>
                  </a:lnTo>
                  <a:lnTo>
                    <a:pt x="122" y="600"/>
                  </a:lnTo>
                  <a:lnTo>
                    <a:pt x="148" y="620"/>
                  </a:lnTo>
                  <a:lnTo>
                    <a:pt x="176" y="636"/>
                  </a:lnTo>
                  <a:lnTo>
                    <a:pt x="208" y="650"/>
                  </a:lnTo>
                  <a:lnTo>
                    <a:pt x="240" y="662"/>
                  </a:lnTo>
                  <a:lnTo>
                    <a:pt x="274" y="670"/>
                  </a:lnTo>
                  <a:lnTo>
                    <a:pt x="310" y="674"/>
                  </a:lnTo>
                  <a:lnTo>
                    <a:pt x="348" y="676"/>
                  </a:lnTo>
                  <a:lnTo>
                    <a:pt x="348" y="676"/>
                  </a:lnTo>
                  <a:close/>
                </a:path>
              </a:pathLst>
            </a:custGeom>
            <a:solidFill>
              <a:srgbClr val="FFFFFF"/>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6" name="Freeform 85"/>
            <p:cNvSpPr>
              <a:spLocks/>
            </p:cNvSpPr>
            <p:nvPr userDrawn="1"/>
          </p:nvSpPr>
          <p:spPr bwMode="gray">
            <a:xfrm>
              <a:off x="4054" y="2813"/>
              <a:ext cx="479" cy="682"/>
            </a:xfrm>
            <a:custGeom>
              <a:avLst/>
              <a:gdLst/>
              <a:ahLst/>
              <a:cxnLst>
                <a:cxn ang="0">
                  <a:pos x="412" y="138"/>
                </a:cxn>
                <a:cxn ang="0">
                  <a:pos x="324" y="126"/>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8"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38" y="2"/>
                </a:cxn>
                <a:cxn ang="0">
                  <a:pos x="412" y="138"/>
                </a:cxn>
              </a:cxnLst>
              <a:rect l="0" t="0" r="r" b="b"/>
              <a:pathLst>
                <a:path w="480" h="676">
                  <a:moveTo>
                    <a:pt x="412" y="138"/>
                  </a:moveTo>
                  <a:lnTo>
                    <a:pt x="412" y="138"/>
                  </a:lnTo>
                  <a:lnTo>
                    <a:pt x="352" y="128"/>
                  </a:lnTo>
                  <a:lnTo>
                    <a:pt x="324" y="126"/>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4"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8" y="380"/>
                  </a:lnTo>
                  <a:lnTo>
                    <a:pt x="168"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2" y="0"/>
                  </a:lnTo>
                  <a:lnTo>
                    <a:pt x="338" y="2"/>
                  </a:lnTo>
                  <a:lnTo>
                    <a:pt x="412" y="10"/>
                  </a:lnTo>
                  <a:lnTo>
                    <a:pt x="412" y="138"/>
                  </a:lnTo>
                  <a:close/>
                </a:path>
              </a:pathLst>
            </a:custGeom>
            <a:solidFill>
              <a:srgbClr val="FFFFFF"/>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7" name="Freeform 86"/>
            <p:cNvSpPr>
              <a:spLocks/>
            </p:cNvSpPr>
            <p:nvPr userDrawn="1"/>
          </p:nvSpPr>
          <p:spPr bwMode="gray">
            <a:xfrm>
              <a:off x="1527" y="2579"/>
              <a:ext cx="244" cy="888"/>
            </a:xfrm>
            <a:custGeom>
              <a:avLst/>
              <a:gdLst/>
              <a:ahLst/>
              <a:cxnLst>
                <a:cxn ang="0">
                  <a:pos x="20" y="890"/>
                </a:cxn>
                <a:cxn ang="0">
                  <a:pos x="20" y="890"/>
                </a:cxn>
                <a:cxn ang="0">
                  <a:pos x="26" y="786"/>
                </a:cxn>
                <a:cxn ang="0">
                  <a:pos x="28" y="660"/>
                </a:cxn>
                <a:cxn ang="0">
                  <a:pos x="28" y="314"/>
                </a:cxn>
                <a:cxn ang="0">
                  <a:pos x="28" y="314"/>
                </a:cxn>
                <a:cxn ang="0">
                  <a:pos x="26" y="224"/>
                </a:cxn>
                <a:cxn ang="0">
                  <a:pos x="20" y="144"/>
                </a:cxn>
                <a:cxn ang="0">
                  <a:pos x="12" y="72"/>
                </a:cxn>
                <a:cxn ang="0">
                  <a:pos x="0" y="0"/>
                </a:cxn>
                <a:cxn ang="0">
                  <a:pos x="230" y="0"/>
                </a:cxn>
                <a:cxn ang="0">
                  <a:pos x="230" y="0"/>
                </a:cxn>
                <a:cxn ang="0">
                  <a:pos x="230" y="54"/>
                </a:cxn>
                <a:cxn ang="0">
                  <a:pos x="226" y="114"/>
                </a:cxn>
                <a:cxn ang="0">
                  <a:pos x="224" y="180"/>
                </a:cxn>
                <a:cxn ang="0">
                  <a:pos x="224" y="254"/>
                </a:cxn>
                <a:cxn ang="0">
                  <a:pos x="224" y="578"/>
                </a:cxn>
                <a:cxn ang="0">
                  <a:pos x="224" y="578"/>
                </a:cxn>
                <a:cxn ang="0">
                  <a:pos x="226" y="654"/>
                </a:cxn>
                <a:cxn ang="0">
                  <a:pos x="232" y="736"/>
                </a:cxn>
                <a:cxn ang="0">
                  <a:pos x="240" y="818"/>
                </a:cxn>
                <a:cxn ang="0">
                  <a:pos x="250" y="890"/>
                </a:cxn>
                <a:cxn ang="0">
                  <a:pos x="20" y="890"/>
                </a:cxn>
              </a:cxnLst>
              <a:rect l="0" t="0" r="r" b="b"/>
              <a:pathLst>
                <a:path w="250" h="890">
                  <a:moveTo>
                    <a:pt x="20" y="890"/>
                  </a:moveTo>
                  <a:lnTo>
                    <a:pt x="20" y="890"/>
                  </a:lnTo>
                  <a:lnTo>
                    <a:pt x="26" y="786"/>
                  </a:lnTo>
                  <a:lnTo>
                    <a:pt x="28" y="660"/>
                  </a:lnTo>
                  <a:lnTo>
                    <a:pt x="28" y="314"/>
                  </a:lnTo>
                  <a:lnTo>
                    <a:pt x="28" y="314"/>
                  </a:lnTo>
                  <a:lnTo>
                    <a:pt x="26" y="224"/>
                  </a:lnTo>
                  <a:lnTo>
                    <a:pt x="20" y="144"/>
                  </a:lnTo>
                  <a:lnTo>
                    <a:pt x="12" y="72"/>
                  </a:lnTo>
                  <a:lnTo>
                    <a:pt x="0" y="0"/>
                  </a:lnTo>
                  <a:lnTo>
                    <a:pt x="230" y="0"/>
                  </a:lnTo>
                  <a:lnTo>
                    <a:pt x="230" y="0"/>
                  </a:lnTo>
                  <a:lnTo>
                    <a:pt x="230" y="54"/>
                  </a:lnTo>
                  <a:lnTo>
                    <a:pt x="226" y="114"/>
                  </a:lnTo>
                  <a:lnTo>
                    <a:pt x="224" y="180"/>
                  </a:lnTo>
                  <a:lnTo>
                    <a:pt x="224" y="254"/>
                  </a:lnTo>
                  <a:lnTo>
                    <a:pt x="224" y="578"/>
                  </a:lnTo>
                  <a:lnTo>
                    <a:pt x="224" y="578"/>
                  </a:lnTo>
                  <a:lnTo>
                    <a:pt x="226" y="654"/>
                  </a:lnTo>
                  <a:lnTo>
                    <a:pt x="232" y="736"/>
                  </a:lnTo>
                  <a:lnTo>
                    <a:pt x="240" y="818"/>
                  </a:lnTo>
                  <a:lnTo>
                    <a:pt x="250" y="890"/>
                  </a:lnTo>
                  <a:lnTo>
                    <a:pt x="20" y="890"/>
                  </a:lnTo>
                  <a:close/>
                </a:path>
              </a:pathLst>
            </a:custGeom>
            <a:solidFill>
              <a:srgbClr val="FFFFFF"/>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8" name="Freeform 87"/>
            <p:cNvSpPr>
              <a:spLocks noEditPoints="1"/>
            </p:cNvSpPr>
            <p:nvPr userDrawn="1"/>
          </p:nvSpPr>
          <p:spPr bwMode="gray">
            <a:xfrm>
              <a:off x="1903" y="2813"/>
              <a:ext cx="723" cy="944"/>
            </a:xfrm>
            <a:custGeom>
              <a:avLst/>
              <a:gdLst/>
              <a:ahLst/>
              <a:cxnLst>
                <a:cxn ang="0">
                  <a:pos x="204" y="328"/>
                </a:cxn>
                <a:cxn ang="0">
                  <a:pos x="214" y="264"/>
                </a:cxn>
                <a:cxn ang="0">
                  <a:pos x="236" y="212"/>
                </a:cxn>
                <a:cxn ang="0">
                  <a:pos x="268" y="170"/>
                </a:cxn>
                <a:cxn ang="0">
                  <a:pos x="312" y="146"/>
                </a:cxn>
                <a:cxn ang="0">
                  <a:pos x="370" y="136"/>
                </a:cxn>
                <a:cxn ang="0">
                  <a:pos x="406" y="140"/>
                </a:cxn>
                <a:cxn ang="0">
                  <a:pos x="456" y="160"/>
                </a:cxn>
                <a:cxn ang="0">
                  <a:pos x="496" y="196"/>
                </a:cxn>
                <a:cxn ang="0">
                  <a:pos x="526" y="246"/>
                </a:cxn>
                <a:cxn ang="0">
                  <a:pos x="542" y="306"/>
                </a:cxn>
                <a:cxn ang="0">
                  <a:pos x="546" y="352"/>
                </a:cxn>
                <a:cxn ang="0">
                  <a:pos x="540" y="410"/>
                </a:cxn>
                <a:cxn ang="0">
                  <a:pos x="522" y="460"/>
                </a:cxn>
                <a:cxn ang="0">
                  <a:pos x="492" y="498"/>
                </a:cxn>
                <a:cxn ang="0">
                  <a:pos x="450" y="526"/>
                </a:cxn>
                <a:cxn ang="0">
                  <a:pos x="398" y="538"/>
                </a:cxn>
                <a:cxn ang="0">
                  <a:pos x="358" y="538"/>
                </a:cxn>
                <a:cxn ang="0">
                  <a:pos x="304" y="526"/>
                </a:cxn>
                <a:cxn ang="0">
                  <a:pos x="260" y="502"/>
                </a:cxn>
                <a:cxn ang="0">
                  <a:pos x="230" y="466"/>
                </a:cxn>
                <a:cxn ang="0">
                  <a:pos x="210" y="414"/>
                </a:cxn>
                <a:cxn ang="0">
                  <a:pos x="204" y="352"/>
                </a:cxn>
                <a:cxn ang="0">
                  <a:pos x="230" y="926"/>
                </a:cxn>
                <a:cxn ang="0">
                  <a:pos x="218" y="726"/>
                </a:cxn>
                <a:cxn ang="0">
                  <a:pos x="218" y="614"/>
                </a:cxn>
                <a:cxn ang="0">
                  <a:pos x="296" y="654"/>
                </a:cxn>
                <a:cxn ang="0">
                  <a:pos x="384" y="674"/>
                </a:cxn>
                <a:cxn ang="0">
                  <a:pos x="454" y="674"/>
                </a:cxn>
                <a:cxn ang="0">
                  <a:pos x="544" y="652"/>
                </a:cxn>
                <a:cxn ang="0">
                  <a:pos x="618" y="604"/>
                </a:cxn>
                <a:cxn ang="0">
                  <a:pos x="674" y="536"/>
                </a:cxn>
                <a:cxn ang="0">
                  <a:pos x="710" y="450"/>
                </a:cxn>
                <a:cxn ang="0">
                  <a:pos x="722" y="350"/>
                </a:cxn>
                <a:cxn ang="0">
                  <a:pos x="716" y="276"/>
                </a:cxn>
                <a:cxn ang="0">
                  <a:pos x="686" y="178"/>
                </a:cxn>
                <a:cxn ang="0">
                  <a:pos x="636" y="98"/>
                </a:cxn>
                <a:cxn ang="0">
                  <a:pos x="566" y="40"/>
                </a:cxn>
                <a:cxn ang="0">
                  <a:pos x="478" y="6"/>
                </a:cxn>
                <a:cxn ang="0">
                  <a:pos x="412" y="0"/>
                </a:cxn>
                <a:cxn ang="0">
                  <a:pos x="348" y="6"/>
                </a:cxn>
                <a:cxn ang="0">
                  <a:pos x="298" y="22"/>
                </a:cxn>
                <a:cxn ang="0">
                  <a:pos x="226" y="70"/>
                </a:cxn>
                <a:cxn ang="0">
                  <a:pos x="190" y="106"/>
                </a:cxn>
                <a:cxn ang="0">
                  <a:pos x="168" y="16"/>
                </a:cxn>
                <a:cxn ang="0">
                  <a:pos x="16" y="110"/>
                </a:cxn>
                <a:cxn ang="0">
                  <a:pos x="38" y="270"/>
                </a:cxn>
                <a:cxn ang="0">
                  <a:pos x="40" y="614"/>
                </a:cxn>
                <a:cxn ang="0">
                  <a:pos x="38" y="694"/>
                </a:cxn>
                <a:cxn ang="0">
                  <a:pos x="230" y="926"/>
                </a:cxn>
              </a:cxnLst>
              <a:rect l="0" t="0" r="r" b="b"/>
              <a:pathLst>
                <a:path w="722" h="938">
                  <a:moveTo>
                    <a:pt x="204" y="352"/>
                  </a:moveTo>
                  <a:lnTo>
                    <a:pt x="204" y="352"/>
                  </a:lnTo>
                  <a:lnTo>
                    <a:pt x="204" y="328"/>
                  </a:lnTo>
                  <a:lnTo>
                    <a:pt x="206" y="306"/>
                  </a:lnTo>
                  <a:lnTo>
                    <a:pt x="210" y="284"/>
                  </a:lnTo>
                  <a:lnTo>
                    <a:pt x="214" y="264"/>
                  </a:lnTo>
                  <a:lnTo>
                    <a:pt x="220" y="246"/>
                  </a:lnTo>
                  <a:lnTo>
                    <a:pt x="226" y="228"/>
                  </a:lnTo>
                  <a:lnTo>
                    <a:pt x="236" y="212"/>
                  </a:lnTo>
                  <a:lnTo>
                    <a:pt x="244" y="196"/>
                  </a:lnTo>
                  <a:lnTo>
                    <a:pt x="256" y="182"/>
                  </a:lnTo>
                  <a:lnTo>
                    <a:pt x="268" y="170"/>
                  </a:lnTo>
                  <a:lnTo>
                    <a:pt x="282" y="160"/>
                  </a:lnTo>
                  <a:lnTo>
                    <a:pt x="296" y="152"/>
                  </a:lnTo>
                  <a:lnTo>
                    <a:pt x="312" y="146"/>
                  </a:lnTo>
                  <a:lnTo>
                    <a:pt x="330" y="140"/>
                  </a:lnTo>
                  <a:lnTo>
                    <a:pt x="350" y="138"/>
                  </a:lnTo>
                  <a:lnTo>
                    <a:pt x="370" y="136"/>
                  </a:lnTo>
                  <a:lnTo>
                    <a:pt x="370" y="136"/>
                  </a:lnTo>
                  <a:lnTo>
                    <a:pt x="388" y="138"/>
                  </a:lnTo>
                  <a:lnTo>
                    <a:pt x="406" y="140"/>
                  </a:lnTo>
                  <a:lnTo>
                    <a:pt x="424" y="146"/>
                  </a:lnTo>
                  <a:lnTo>
                    <a:pt x="440" y="152"/>
                  </a:lnTo>
                  <a:lnTo>
                    <a:pt x="456" y="160"/>
                  </a:lnTo>
                  <a:lnTo>
                    <a:pt x="470" y="172"/>
                  </a:lnTo>
                  <a:lnTo>
                    <a:pt x="484" y="184"/>
                  </a:lnTo>
                  <a:lnTo>
                    <a:pt x="496" y="196"/>
                  </a:lnTo>
                  <a:lnTo>
                    <a:pt x="506" y="212"/>
                  </a:lnTo>
                  <a:lnTo>
                    <a:pt x="516" y="228"/>
                  </a:lnTo>
                  <a:lnTo>
                    <a:pt x="526" y="246"/>
                  </a:lnTo>
                  <a:lnTo>
                    <a:pt x="532" y="264"/>
                  </a:lnTo>
                  <a:lnTo>
                    <a:pt x="538" y="284"/>
                  </a:lnTo>
                  <a:lnTo>
                    <a:pt x="542" y="306"/>
                  </a:lnTo>
                  <a:lnTo>
                    <a:pt x="544" y="328"/>
                  </a:lnTo>
                  <a:lnTo>
                    <a:pt x="546" y="352"/>
                  </a:lnTo>
                  <a:lnTo>
                    <a:pt x="546" y="352"/>
                  </a:lnTo>
                  <a:lnTo>
                    <a:pt x="544" y="372"/>
                  </a:lnTo>
                  <a:lnTo>
                    <a:pt x="542" y="392"/>
                  </a:lnTo>
                  <a:lnTo>
                    <a:pt x="540" y="410"/>
                  </a:lnTo>
                  <a:lnTo>
                    <a:pt x="534" y="428"/>
                  </a:lnTo>
                  <a:lnTo>
                    <a:pt x="528" y="444"/>
                  </a:lnTo>
                  <a:lnTo>
                    <a:pt x="522" y="460"/>
                  </a:lnTo>
                  <a:lnTo>
                    <a:pt x="512" y="474"/>
                  </a:lnTo>
                  <a:lnTo>
                    <a:pt x="502" y="488"/>
                  </a:lnTo>
                  <a:lnTo>
                    <a:pt x="492" y="498"/>
                  </a:lnTo>
                  <a:lnTo>
                    <a:pt x="480" y="508"/>
                  </a:lnTo>
                  <a:lnTo>
                    <a:pt x="466" y="518"/>
                  </a:lnTo>
                  <a:lnTo>
                    <a:pt x="450" y="526"/>
                  </a:lnTo>
                  <a:lnTo>
                    <a:pt x="434" y="530"/>
                  </a:lnTo>
                  <a:lnTo>
                    <a:pt x="416" y="536"/>
                  </a:lnTo>
                  <a:lnTo>
                    <a:pt x="398" y="538"/>
                  </a:lnTo>
                  <a:lnTo>
                    <a:pt x="378" y="538"/>
                  </a:lnTo>
                  <a:lnTo>
                    <a:pt x="378" y="538"/>
                  </a:lnTo>
                  <a:lnTo>
                    <a:pt x="358" y="538"/>
                  </a:lnTo>
                  <a:lnTo>
                    <a:pt x="338" y="536"/>
                  </a:lnTo>
                  <a:lnTo>
                    <a:pt x="320" y="532"/>
                  </a:lnTo>
                  <a:lnTo>
                    <a:pt x="304" y="526"/>
                  </a:lnTo>
                  <a:lnTo>
                    <a:pt x="288" y="520"/>
                  </a:lnTo>
                  <a:lnTo>
                    <a:pt x="274" y="512"/>
                  </a:lnTo>
                  <a:lnTo>
                    <a:pt x="260" y="502"/>
                  </a:lnTo>
                  <a:lnTo>
                    <a:pt x="250" y="492"/>
                  </a:lnTo>
                  <a:lnTo>
                    <a:pt x="238" y="478"/>
                  </a:lnTo>
                  <a:lnTo>
                    <a:pt x="230" y="466"/>
                  </a:lnTo>
                  <a:lnTo>
                    <a:pt x="222" y="450"/>
                  </a:lnTo>
                  <a:lnTo>
                    <a:pt x="216" y="432"/>
                  </a:lnTo>
                  <a:lnTo>
                    <a:pt x="210" y="414"/>
                  </a:lnTo>
                  <a:lnTo>
                    <a:pt x="206" y="396"/>
                  </a:lnTo>
                  <a:lnTo>
                    <a:pt x="204" y="374"/>
                  </a:lnTo>
                  <a:lnTo>
                    <a:pt x="204" y="352"/>
                  </a:lnTo>
                  <a:lnTo>
                    <a:pt x="204" y="352"/>
                  </a:lnTo>
                  <a:close/>
                  <a:moveTo>
                    <a:pt x="230" y="926"/>
                  </a:moveTo>
                  <a:lnTo>
                    <a:pt x="230" y="926"/>
                  </a:lnTo>
                  <a:lnTo>
                    <a:pt x="222" y="854"/>
                  </a:lnTo>
                  <a:lnTo>
                    <a:pt x="218" y="784"/>
                  </a:lnTo>
                  <a:lnTo>
                    <a:pt x="218" y="726"/>
                  </a:lnTo>
                  <a:lnTo>
                    <a:pt x="218" y="688"/>
                  </a:lnTo>
                  <a:lnTo>
                    <a:pt x="218" y="614"/>
                  </a:lnTo>
                  <a:lnTo>
                    <a:pt x="218" y="614"/>
                  </a:lnTo>
                  <a:lnTo>
                    <a:pt x="254" y="634"/>
                  </a:lnTo>
                  <a:lnTo>
                    <a:pt x="274" y="646"/>
                  </a:lnTo>
                  <a:lnTo>
                    <a:pt x="296" y="654"/>
                  </a:lnTo>
                  <a:lnTo>
                    <a:pt x="322" y="664"/>
                  </a:lnTo>
                  <a:lnTo>
                    <a:pt x="350" y="670"/>
                  </a:lnTo>
                  <a:lnTo>
                    <a:pt x="384" y="674"/>
                  </a:lnTo>
                  <a:lnTo>
                    <a:pt x="420" y="676"/>
                  </a:lnTo>
                  <a:lnTo>
                    <a:pt x="420" y="676"/>
                  </a:lnTo>
                  <a:lnTo>
                    <a:pt x="454" y="674"/>
                  </a:lnTo>
                  <a:lnTo>
                    <a:pt x="484" y="670"/>
                  </a:lnTo>
                  <a:lnTo>
                    <a:pt x="514" y="662"/>
                  </a:lnTo>
                  <a:lnTo>
                    <a:pt x="544" y="652"/>
                  </a:lnTo>
                  <a:lnTo>
                    <a:pt x="570" y="638"/>
                  </a:lnTo>
                  <a:lnTo>
                    <a:pt x="594" y="622"/>
                  </a:lnTo>
                  <a:lnTo>
                    <a:pt x="618" y="604"/>
                  </a:lnTo>
                  <a:lnTo>
                    <a:pt x="638" y="584"/>
                  </a:lnTo>
                  <a:lnTo>
                    <a:pt x="658" y="560"/>
                  </a:lnTo>
                  <a:lnTo>
                    <a:pt x="674" y="536"/>
                  </a:lnTo>
                  <a:lnTo>
                    <a:pt x="688" y="510"/>
                  </a:lnTo>
                  <a:lnTo>
                    <a:pt x="700" y="480"/>
                  </a:lnTo>
                  <a:lnTo>
                    <a:pt x="710" y="450"/>
                  </a:lnTo>
                  <a:lnTo>
                    <a:pt x="716" y="418"/>
                  </a:lnTo>
                  <a:lnTo>
                    <a:pt x="720" y="384"/>
                  </a:lnTo>
                  <a:lnTo>
                    <a:pt x="722" y="350"/>
                  </a:lnTo>
                  <a:lnTo>
                    <a:pt x="722" y="350"/>
                  </a:lnTo>
                  <a:lnTo>
                    <a:pt x="720" y="312"/>
                  </a:lnTo>
                  <a:lnTo>
                    <a:pt x="716" y="276"/>
                  </a:lnTo>
                  <a:lnTo>
                    <a:pt x="708" y="242"/>
                  </a:lnTo>
                  <a:lnTo>
                    <a:pt x="700" y="208"/>
                  </a:lnTo>
                  <a:lnTo>
                    <a:pt x="686" y="178"/>
                  </a:lnTo>
                  <a:lnTo>
                    <a:pt x="672" y="150"/>
                  </a:lnTo>
                  <a:lnTo>
                    <a:pt x="656" y="122"/>
                  </a:lnTo>
                  <a:lnTo>
                    <a:pt x="636" y="98"/>
                  </a:lnTo>
                  <a:lnTo>
                    <a:pt x="614" y="76"/>
                  </a:lnTo>
                  <a:lnTo>
                    <a:pt x="592" y="56"/>
                  </a:lnTo>
                  <a:lnTo>
                    <a:pt x="566" y="40"/>
                  </a:lnTo>
                  <a:lnTo>
                    <a:pt x="538" y="26"/>
                  </a:lnTo>
                  <a:lnTo>
                    <a:pt x="510" y="14"/>
                  </a:lnTo>
                  <a:lnTo>
                    <a:pt x="478" y="6"/>
                  </a:lnTo>
                  <a:lnTo>
                    <a:pt x="446" y="2"/>
                  </a:lnTo>
                  <a:lnTo>
                    <a:pt x="412" y="0"/>
                  </a:lnTo>
                  <a:lnTo>
                    <a:pt x="412" y="0"/>
                  </a:lnTo>
                  <a:lnTo>
                    <a:pt x="390" y="0"/>
                  </a:lnTo>
                  <a:lnTo>
                    <a:pt x="368" y="2"/>
                  </a:lnTo>
                  <a:lnTo>
                    <a:pt x="348" y="6"/>
                  </a:lnTo>
                  <a:lnTo>
                    <a:pt x="330" y="10"/>
                  </a:lnTo>
                  <a:lnTo>
                    <a:pt x="314" y="14"/>
                  </a:lnTo>
                  <a:lnTo>
                    <a:pt x="298" y="22"/>
                  </a:lnTo>
                  <a:lnTo>
                    <a:pt x="270" y="36"/>
                  </a:lnTo>
                  <a:lnTo>
                    <a:pt x="246" y="52"/>
                  </a:lnTo>
                  <a:lnTo>
                    <a:pt x="226" y="70"/>
                  </a:lnTo>
                  <a:lnTo>
                    <a:pt x="208" y="88"/>
                  </a:lnTo>
                  <a:lnTo>
                    <a:pt x="190" y="106"/>
                  </a:lnTo>
                  <a:lnTo>
                    <a:pt x="190" y="106"/>
                  </a:lnTo>
                  <a:lnTo>
                    <a:pt x="180" y="60"/>
                  </a:lnTo>
                  <a:lnTo>
                    <a:pt x="174" y="38"/>
                  </a:lnTo>
                  <a:lnTo>
                    <a:pt x="168" y="16"/>
                  </a:lnTo>
                  <a:lnTo>
                    <a:pt x="0" y="28"/>
                  </a:lnTo>
                  <a:lnTo>
                    <a:pt x="0" y="28"/>
                  </a:lnTo>
                  <a:lnTo>
                    <a:pt x="16" y="110"/>
                  </a:lnTo>
                  <a:lnTo>
                    <a:pt x="28" y="190"/>
                  </a:lnTo>
                  <a:lnTo>
                    <a:pt x="34" y="230"/>
                  </a:lnTo>
                  <a:lnTo>
                    <a:pt x="38" y="270"/>
                  </a:lnTo>
                  <a:lnTo>
                    <a:pt x="40" y="310"/>
                  </a:lnTo>
                  <a:lnTo>
                    <a:pt x="40" y="352"/>
                  </a:lnTo>
                  <a:lnTo>
                    <a:pt x="40" y="614"/>
                  </a:lnTo>
                  <a:lnTo>
                    <a:pt x="40" y="614"/>
                  </a:lnTo>
                  <a:lnTo>
                    <a:pt x="40" y="652"/>
                  </a:lnTo>
                  <a:lnTo>
                    <a:pt x="38" y="694"/>
                  </a:lnTo>
                  <a:lnTo>
                    <a:pt x="30" y="788"/>
                  </a:lnTo>
                  <a:lnTo>
                    <a:pt x="14" y="938"/>
                  </a:lnTo>
                  <a:lnTo>
                    <a:pt x="230" y="926"/>
                  </a:lnTo>
                  <a:close/>
                </a:path>
              </a:pathLst>
            </a:custGeom>
            <a:solidFill>
              <a:srgbClr val="FFFFFF"/>
            </a:solidFill>
            <a:ln w="9525">
              <a:noFill/>
              <a:round/>
              <a:headEnd/>
              <a:tailEnd/>
            </a:ln>
          </p:spPr>
          <p:txBody>
            <a:bodyPr/>
            <a:lstStyle/>
            <a:p>
              <a:pPr algn="l" eaLnBrk="1" hangingPunct="1">
                <a:defRPr/>
              </a:pPr>
              <a:endParaRPr lang="en-US" sz="1800" dirty="0">
                <a:solidFill>
                  <a:schemeClr val="tx1"/>
                </a:solidFill>
                <a:latin typeface="Arial" charset="0"/>
              </a:endParaRPr>
            </a:p>
          </p:txBody>
        </p:sp>
        <p:sp>
          <p:nvSpPr>
            <p:cNvPr id="89" name="Freeform 88"/>
            <p:cNvSpPr>
              <a:spLocks/>
            </p:cNvSpPr>
            <p:nvPr userDrawn="1"/>
          </p:nvSpPr>
          <p:spPr bwMode="gray">
            <a:xfrm>
              <a:off x="2711" y="2813"/>
              <a:ext cx="488" cy="682"/>
            </a:xfrm>
            <a:custGeom>
              <a:avLst/>
              <a:gdLst/>
              <a:ahLst/>
              <a:cxnLst>
                <a:cxn ang="0">
                  <a:pos x="396" y="136"/>
                </a:cxn>
                <a:cxn ang="0">
                  <a:pos x="322" y="124"/>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6"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44" y="4"/>
                </a:cxn>
                <a:cxn ang="0">
                  <a:pos x="396" y="136"/>
                </a:cxn>
              </a:cxnLst>
              <a:rect l="0" t="0" r="r" b="b"/>
              <a:pathLst>
                <a:path w="480" h="676">
                  <a:moveTo>
                    <a:pt x="396" y="136"/>
                  </a:moveTo>
                  <a:lnTo>
                    <a:pt x="396" y="136"/>
                  </a:lnTo>
                  <a:lnTo>
                    <a:pt x="346" y="128"/>
                  </a:lnTo>
                  <a:lnTo>
                    <a:pt x="322" y="124"/>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2"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6" y="380"/>
                  </a:lnTo>
                  <a:lnTo>
                    <a:pt x="166"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4" y="0"/>
                  </a:lnTo>
                  <a:lnTo>
                    <a:pt x="344" y="4"/>
                  </a:lnTo>
                  <a:lnTo>
                    <a:pt x="422" y="12"/>
                  </a:lnTo>
                  <a:lnTo>
                    <a:pt x="396" y="136"/>
                  </a:lnTo>
                  <a:close/>
                </a:path>
              </a:pathLst>
            </a:custGeom>
            <a:solidFill>
              <a:srgbClr val="FFFFFF"/>
            </a:solidFill>
            <a:ln w="9525">
              <a:noFill/>
              <a:round/>
              <a:headEnd/>
              <a:tailEnd/>
            </a:ln>
          </p:spPr>
          <p:txBody>
            <a:bodyPr/>
            <a:lstStyle/>
            <a:p>
              <a:pPr algn="l" eaLnBrk="1" hangingPunct="1">
                <a:defRPr/>
              </a:pPr>
              <a:endParaRPr lang="en-US" sz="1800" dirty="0">
                <a:solidFill>
                  <a:schemeClr val="tx1"/>
                </a:solidFill>
                <a:latin typeface="Arial" charset="0"/>
              </a:endParaRPr>
            </a:p>
          </p:txBody>
        </p:sp>
      </p:grpSp>
      <p:pic>
        <p:nvPicPr>
          <p:cNvPr id="90" name="Picture 2" descr="Public Affairs"/>
          <p:cNvPicPr>
            <a:picLocks noChangeAspect="1" noChangeArrowheads="1"/>
          </p:cNvPicPr>
          <p:nvPr userDrawn="1"/>
        </p:nvPicPr>
        <p:blipFill>
          <a:blip r:embed="rId2"/>
          <a:srcRect/>
          <a:stretch>
            <a:fillRect/>
          </a:stretch>
        </p:blipFill>
        <p:spPr bwMode="auto">
          <a:xfrm>
            <a:off x="128464" y="6658757"/>
            <a:ext cx="1262519" cy="132385"/>
          </a:xfrm>
          <a:prstGeom prst="rect">
            <a:avLst/>
          </a:prstGeom>
          <a:noFill/>
          <a:ln w="9525">
            <a:noFill/>
            <a:miter lim="800000"/>
            <a:headEnd/>
            <a:tailEnd/>
          </a:ln>
        </p:spPr>
      </p:pic>
    </p:spTree>
    <p:extLst>
      <p:ext uri="{BB962C8B-B14F-4D97-AF65-F5344CB8AC3E}">
        <p14:creationId xmlns:p14="http://schemas.microsoft.com/office/powerpoint/2010/main" val="387797581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Colored plain &amp; Image">
    <p:bg>
      <p:bgPr>
        <a:solidFill>
          <a:schemeClr val="tx1"/>
        </a:solidFill>
        <a:effectLst/>
      </p:bgPr>
    </p:bg>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61" y="6518319"/>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8021402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Cover page_2">
    <p:bg>
      <p:bgPr>
        <a:solidFill>
          <a:schemeClr val="tx1"/>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endParaRPr>
            </a:p>
          </p:txBody>
        </p:sp>
      </p:grpSp>
      <p:sp>
        <p:nvSpPr>
          <p:cNvPr id="36" name="Text Box 22"/>
          <p:cNvSpPr txBox="1">
            <a:spLocks noChangeArrowheads="1"/>
          </p:cNvSpPr>
          <p:nvPr userDrawn="1"/>
        </p:nvSpPr>
        <p:spPr bwMode="gray">
          <a:xfrm>
            <a:off x="892199" y="6553244"/>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Tree>
    <p:extLst>
      <p:ext uri="{BB962C8B-B14F-4D97-AF65-F5344CB8AC3E}">
        <p14:creationId xmlns:p14="http://schemas.microsoft.com/office/powerpoint/2010/main" val="27341249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Chapter">
    <p:bg>
      <p:bgPr>
        <a:solidFill>
          <a:schemeClr val="tx1"/>
        </a:solidFill>
        <a:effectLst/>
      </p:bgPr>
    </p:bg>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5" name="Freeform 6"/>
          <p:cNvSpPr>
            <a:spLocks/>
          </p:cNvSpPr>
          <p:nvPr userDrawn="1"/>
        </p:nvSpPr>
        <p:spPr bwMode="auto">
          <a:xfrm>
            <a:off x="-3176" y="6272257"/>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endParaRPr>
            </a:p>
          </p:txBody>
        </p:sp>
      </p:grpSp>
      <p:sp>
        <p:nvSpPr>
          <p:cNvPr id="22" name="Freeform 5"/>
          <p:cNvSpPr>
            <a:spLocks/>
          </p:cNvSpPr>
          <p:nvPr userDrawn="1"/>
        </p:nvSpPr>
        <p:spPr bwMode="ltGray">
          <a:xfrm>
            <a:off x="633437" y="5846807"/>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grpSp>
      <p:sp>
        <p:nvSpPr>
          <p:cNvPr id="39" name="Line 4"/>
          <p:cNvSpPr>
            <a:spLocks noChangeShapeType="1"/>
          </p:cNvSpPr>
          <p:nvPr userDrawn="1"/>
        </p:nvSpPr>
        <p:spPr bwMode="auto">
          <a:xfrm flipH="1">
            <a:off x="5111774"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8999" y="6537369"/>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2483471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SPECIAL">
    <p:bg>
      <p:bgPr>
        <a:solidFill>
          <a:schemeClr val="tx1"/>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9" name="Freeform 6"/>
          <p:cNvSpPr>
            <a:spLocks/>
          </p:cNvSpPr>
          <p:nvPr userDrawn="1"/>
        </p:nvSpPr>
        <p:spPr bwMode="grayWhite">
          <a:xfrm>
            <a:off x="2393974"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61" y="6543719"/>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30356287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Chapter">
    <p:bg>
      <p:bgPr>
        <a:solidFill>
          <a:schemeClr val="tx1"/>
        </a:solidFill>
        <a:effectLst/>
      </p:bgPr>
    </p:bg>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18"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38"/>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94"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788"/>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94"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pic>
        <p:nvPicPr>
          <p:cNvPr id="668675" name="Picture 3" descr="C:\Users\marko.uljarevic\Desktop\Picture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204630" y="150813"/>
            <a:ext cx="643100" cy="51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509539"/>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5705830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tx2"/>
        </a:solidFill>
        <a:effectLst/>
      </p:bgPr>
    </p:bg>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24855663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tx2"/>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6" name="Line 4"/>
          <p:cNvSpPr>
            <a:spLocks noChangeShapeType="1"/>
          </p:cNvSpPr>
          <p:nvPr userDrawn="1"/>
        </p:nvSpPr>
        <p:spPr bwMode="auto">
          <a:xfrm flipH="1">
            <a:off x="5111774"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7" name="Freeform 5"/>
          <p:cNvSpPr>
            <a:spLocks/>
          </p:cNvSpPr>
          <p:nvPr userDrawn="1"/>
        </p:nvSpPr>
        <p:spPr bwMode="auto">
          <a:xfrm>
            <a:off x="633437" y="5846807"/>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8" name="Freeform 6"/>
          <p:cNvSpPr>
            <a:spLocks/>
          </p:cNvSpPr>
          <p:nvPr userDrawn="1"/>
        </p:nvSpPr>
        <p:spPr bwMode="auto">
          <a:xfrm>
            <a:off x="-3176" y="6272257"/>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62"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33"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0021910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23" name="Freeform 37"/>
          <p:cNvSpPr>
            <a:spLocks/>
          </p:cNvSpPr>
          <p:nvPr userDrawn="1"/>
        </p:nvSpPr>
        <p:spPr bwMode="auto">
          <a:xfrm>
            <a:off x="1249387"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64"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
        <p:nvSpPr>
          <p:cNvPr id="28" name="Freeform 37"/>
          <p:cNvSpPr>
            <a:spLocks/>
          </p:cNvSpPr>
          <p:nvPr userDrawn="1"/>
        </p:nvSpPr>
        <p:spPr bwMode="auto">
          <a:xfrm rot="16200000">
            <a:off x="9108296" y="1943893"/>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Tree>
    <p:extLst>
      <p:ext uri="{BB962C8B-B14F-4D97-AF65-F5344CB8AC3E}">
        <p14:creationId xmlns:p14="http://schemas.microsoft.com/office/powerpoint/2010/main" val="2035240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2"/>
        </a:solidFill>
        <a:effectLst/>
      </p:bgPr>
    </p:bg>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2570974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Title Page">
    <p:bg>
      <p:bgPr>
        <a:solidFill>
          <a:schemeClr val="accent6"/>
        </a:solidFill>
        <a:effectLst/>
      </p:bgPr>
    </p:bg>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42475775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SPECIAL">
    <p:bg>
      <p:bgPr>
        <a:solidFill>
          <a:schemeClr val="tx1"/>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endParaRPr>
          </a:p>
        </p:txBody>
      </p:sp>
      <p:sp>
        <p:nvSpPr>
          <p:cNvPr id="5" name="Oval 3"/>
          <p:cNvSpPr>
            <a:spLocks noChangeArrowheads="1"/>
          </p:cNvSpPr>
          <p:nvPr userDrawn="1"/>
        </p:nvSpPr>
        <p:spPr bwMode="grayWhite">
          <a:xfrm>
            <a:off x="790595"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9" name="Freeform 6"/>
          <p:cNvSpPr>
            <a:spLocks/>
          </p:cNvSpPr>
          <p:nvPr userDrawn="1"/>
        </p:nvSpPr>
        <p:spPr bwMode="grayWhite">
          <a:xfrm>
            <a:off x="2393974"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61" y="6543719"/>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30208738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14150132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tx2"/>
        </a:solidFill>
        <a:effectLst/>
      </p:bgPr>
    </p:bg>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395204900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tx2"/>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sp>
        <p:nvSpPr>
          <p:cNvPr id="6" name="Line 4"/>
          <p:cNvSpPr>
            <a:spLocks noChangeShapeType="1"/>
          </p:cNvSpPr>
          <p:nvPr userDrawn="1"/>
        </p:nvSpPr>
        <p:spPr bwMode="auto">
          <a:xfrm flipH="1">
            <a:off x="5111767"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7" name="Freeform 5"/>
          <p:cNvSpPr>
            <a:spLocks/>
          </p:cNvSpPr>
          <p:nvPr userDrawn="1"/>
        </p:nvSpPr>
        <p:spPr bwMode="auto">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8"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55"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27"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143934964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sp>
        <p:nvSpPr>
          <p:cNvPr id="23" name="Freeform 37"/>
          <p:cNvSpPr>
            <a:spLocks/>
          </p:cNvSpPr>
          <p:nvPr userDrawn="1"/>
        </p:nvSpPr>
        <p:spPr bwMode="auto">
          <a:xfrm>
            <a:off x="1249381"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57"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
        <p:nvSpPr>
          <p:cNvPr id="28" name="Freeform 37"/>
          <p:cNvSpPr>
            <a:spLocks/>
          </p:cNvSpPr>
          <p:nvPr userDrawn="1"/>
        </p:nvSpPr>
        <p:spPr bwMode="auto">
          <a:xfrm rot="16200000">
            <a:off x="9108289" y="1943893"/>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endParaRPr>
          </a:p>
        </p:txBody>
      </p:sp>
    </p:spTree>
    <p:extLst>
      <p:ext uri="{BB962C8B-B14F-4D97-AF65-F5344CB8AC3E}">
        <p14:creationId xmlns:p14="http://schemas.microsoft.com/office/powerpoint/2010/main" val="298686879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2"/>
        </a:solidFill>
        <a:effectLst/>
      </p:bgPr>
    </p:bg>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95982996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Title Page">
    <p:bg>
      <p:bgPr>
        <a:solidFill>
          <a:schemeClr val="accent6"/>
        </a:solidFill>
        <a:effectLst/>
      </p:bgPr>
    </p:bg>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3855111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Topic &amp; Result_1">
    <p:spTree>
      <p:nvGrpSpPr>
        <p:cNvPr id="1" name=""/>
        <p:cNvGrpSpPr/>
        <p:nvPr/>
      </p:nvGrpSpPr>
      <p:grpSpPr>
        <a:xfrm>
          <a:off x="0" y="0"/>
          <a:ext cx="0" cy="0"/>
          <a:chOff x="0" y="0"/>
          <a:chExt cx="0" cy="0"/>
        </a:xfrm>
      </p:grpSpPr>
      <p:grpSp>
        <p:nvGrpSpPr>
          <p:cNvPr id="3" name="Group 18"/>
          <p:cNvGrpSpPr>
            <a:grpSpLocks noChangeAspect="1"/>
          </p:cNvGrpSpPr>
          <p:nvPr/>
        </p:nvGrpSpPr>
        <p:grpSpPr bwMode="auto">
          <a:xfrm>
            <a:off x="163521" y="150813"/>
            <a:ext cx="565150" cy="468312"/>
            <a:chOff x="1352" y="681"/>
            <a:chExt cx="3519" cy="3153"/>
          </a:xfrm>
        </p:grpSpPr>
        <p:sp>
          <p:nvSpPr>
            <p:cNvPr id="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endParaRPr>
            </a:p>
          </p:txBody>
        </p:sp>
        <p:sp>
          <p:nvSpPr>
            <p:cNvPr id="5"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6"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7"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8"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9"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0"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1"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2"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endParaRPr>
            </a:p>
          </p:txBody>
        </p:sp>
        <p:sp>
          <p:nvSpPr>
            <p:cNvPr id="14"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5"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6"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7"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endParaRPr>
            </a:p>
          </p:txBody>
        </p:sp>
        <p:sp>
          <p:nvSpPr>
            <p:cNvPr id="18"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endParaRPr>
            </a:p>
          </p:txBody>
        </p:sp>
      </p:grpSp>
      <p:sp>
        <p:nvSpPr>
          <p:cNvPr id="19" name="Freeform 36"/>
          <p:cNvSpPr>
            <a:spLocks/>
          </p:cNvSpPr>
          <p:nvPr/>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endParaRPr>
          </a:p>
        </p:txBody>
      </p:sp>
      <p:sp>
        <p:nvSpPr>
          <p:cNvPr id="20" name="Freeform 37"/>
          <p:cNvSpPr>
            <a:spLocks/>
          </p:cNvSpPr>
          <p:nvPr/>
        </p:nvSpPr>
        <p:spPr bwMode="auto">
          <a:xfrm>
            <a:off x="1249381"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endParaRPr>
          </a:p>
        </p:txBody>
      </p:sp>
      <p:sp>
        <p:nvSpPr>
          <p:cNvPr id="21" name="Freeform 38"/>
          <p:cNvSpPr>
            <a:spLocks/>
          </p:cNvSpPr>
          <p:nvPr/>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p:spPr>
        <p:txBody>
          <a:bodyPr/>
          <a:lstStyle/>
          <a:p>
            <a:pPr defTabSz="1123805">
              <a:defRPr/>
            </a:pPr>
            <a:endParaRPr lang="en-US" sz="2200" dirty="0">
              <a:solidFill>
                <a:srgbClr val="1F497D"/>
              </a:solidFill>
            </a:endParaRPr>
          </a:p>
        </p:txBody>
      </p:sp>
      <p:grpSp>
        <p:nvGrpSpPr>
          <p:cNvPr id="22" name="Group 4"/>
          <p:cNvGrpSpPr>
            <a:grpSpLocks noChangeAspect="1"/>
          </p:cNvGrpSpPr>
          <p:nvPr userDrawn="1"/>
        </p:nvGrpSpPr>
        <p:grpSpPr bwMode="auto">
          <a:xfrm>
            <a:off x="163521" y="150813"/>
            <a:ext cx="565150" cy="468312"/>
            <a:chOff x="1352" y="681"/>
            <a:chExt cx="3519" cy="3153"/>
          </a:xfrm>
        </p:grpSpPr>
        <p:sp>
          <p:nvSpPr>
            <p:cNvPr id="23"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endParaRPr>
            </a:p>
          </p:txBody>
        </p:sp>
        <p:sp>
          <p:nvSpPr>
            <p:cNvPr id="24"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5"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6"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7"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8"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29"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0"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1"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2"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endParaRPr>
            </a:p>
          </p:txBody>
        </p:sp>
        <p:sp>
          <p:nvSpPr>
            <p:cNvPr id="33"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4"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5"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6"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sp>
          <p:nvSpPr>
            <p:cNvPr id="37"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endParaRPr>
            </a:p>
          </p:txBody>
        </p:sp>
      </p:grpSp>
      <p:pic>
        <p:nvPicPr>
          <p:cNvPr id="38" name="Picture 2" descr="D:\Documents\Projekti\PPT\Fotografije za ppt\Public Affaires\Public Affaires Signatures\Ipsos Public Affairs in color without tagline.png"/>
          <p:cNvPicPr>
            <a:picLocks noChangeAspect="1" noChangeArrowheads="1"/>
          </p:cNvPicPr>
          <p:nvPr userDrawn="1"/>
        </p:nvPicPr>
        <p:blipFill>
          <a:blip r:embed="rId2"/>
          <a:srcRect/>
          <a:stretch>
            <a:fillRect/>
          </a:stretch>
        </p:blipFill>
        <p:spPr bwMode="auto">
          <a:xfrm>
            <a:off x="7362825" y="6526245"/>
            <a:ext cx="2089150" cy="331787"/>
          </a:xfrm>
          <a:prstGeom prst="rect">
            <a:avLst/>
          </a:prstGeom>
          <a:noFill/>
          <a:ln w="9525">
            <a:noFill/>
            <a:miter lim="800000"/>
            <a:headEnd/>
            <a:tailEnd/>
          </a:ln>
        </p:spPr>
      </p:pic>
      <p:sp>
        <p:nvSpPr>
          <p:cNvPr id="39" name="Freeform 37"/>
          <p:cNvSpPr>
            <a:spLocks/>
          </p:cNvSpPr>
          <p:nvPr userDrawn="1"/>
        </p:nvSpPr>
        <p:spPr bwMode="auto">
          <a:xfrm rot="16200000">
            <a:off x="9104314" y="1944687"/>
            <a:ext cx="1298575"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a:lstStyle/>
          <a:p>
            <a:pPr defTabSz="1123805">
              <a:defRPr/>
            </a:pPr>
            <a:endParaRPr lang="en-US" sz="2200" dirty="0">
              <a:solidFill>
                <a:srgbClr val="1F497D"/>
              </a:solidFill>
            </a:endParaRPr>
          </a:p>
        </p:txBody>
      </p:sp>
      <p:sp>
        <p:nvSpPr>
          <p:cNvPr id="2"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400" b="1"/>
            </a:lvl1pPr>
          </a:lstStyle>
          <a:p>
            <a:r>
              <a:rPr lang="en-US" noProof="0" smtClean="0"/>
              <a:t>Click to edit Master title style</a:t>
            </a:r>
            <a:endParaRPr lang="en-US" noProof="0" dirty="0"/>
          </a:p>
        </p:txBody>
      </p:sp>
      <p:sp>
        <p:nvSpPr>
          <p:cNvPr id="40" name="Foliennummernplatzhalter 5"/>
          <p:cNvSpPr>
            <a:spLocks noGrp="1"/>
          </p:cNvSpPr>
          <p:nvPr>
            <p:ph type="sldNum" sz="quarter" idx="10"/>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1F497D"/>
                </a:solidFill>
                <a:latin typeface="+mn-lt"/>
                <a:cs typeface="+mn-cs"/>
              </a:defRPr>
            </a:lvl1pPr>
          </a:lstStyle>
          <a:p>
            <a:pPr>
              <a:defRPr/>
            </a:pPr>
            <a:fld id="{2A3F75D5-F3FE-45CD-9824-7B7FF568E06B}" type="slidenum">
              <a:rPr lang="de-DE"/>
              <a:pPr>
                <a:defRPr/>
              </a:pPr>
              <a:t>‹#›</a:t>
            </a:fld>
            <a:endParaRPr lang="de-DE" dirty="0"/>
          </a:p>
        </p:txBody>
      </p:sp>
    </p:spTree>
    <p:extLst>
      <p:ext uri="{BB962C8B-B14F-4D97-AF65-F5344CB8AC3E}">
        <p14:creationId xmlns:p14="http://schemas.microsoft.com/office/powerpoint/2010/main" val="155697007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2_Chapter">
    <p:bg>
      <p:bgPr>
        <a:solidFill>
          <a:schemeClr val="tx1"/>
        </a:solidFill>
        <a:effectLst/>
      </p:bgPr>
    </p:bg>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5"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endParaRPr>
            </a:p>
          </p:txBody>
        </p:sp>
      </p:grpSp>
      <p:sp>
        <p:nvSpPr>
          <p:cNvPr id="22" name="Freeform 5"/>
          <p:cNvSpPr>
            <a:spLocks/>
          </p:cNvSpPr>
          <p:nvPr userDrawn="1"/>
        </p:nvSpPr>
        <p:spPr bwMode="ltGray">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endParaRPr>
            </a:p>
          </p:txBody>
        </p:sp>
      </p:grpSp>
      <p:sp>
        <p:nvSpPr>
          <p:cNvPr id="39" name="Line 4"/>
          <p:cNvSpPr>
            <a:spLocks noChangeShapeType="1"/>
          </p:cNvSpPr>
          <p:nvPr userDrawn="1"/>
        </p:nvSpPr>
        <p:spPr bwMode="auto">
          <a:xfrm flipH="1">
            <a:off x="5111767"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8992" y="6537357"/>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4391817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SPECIAL">
    <p:bg>
      <p:bgPr>
        <a:solidFill>
          <a:schemeClr val="tx1"/>
        </a:solidFill>
        <a:effectLst/>
      </p:bgPr>
    </p:bg>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endParaRPr>
          </a:p>
        </p:txBody>
      </p:sp>
      <p:sp>
        <p:nvSpPr>
          <p:cNvPr id="5" name="Oval 3"/>
          <p:cNvSpPr>
            <a:spLocks noChangeArrowheads="1"/>
          </p:cNvSpPr>
          <p:nvPr userDrawn="1"/>
        </p:nvSpPr>
        <p:spPr bwMode="grayWhite">
          <a:xfrm>
            <a:off x="790592"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endParaRPr>
          </a:p>
        </p:txBody>
      </p:sp>
      <p:sp>
        <p:nvSpPr>
          <p:cNvPr id="9" name="Freeform 6"/>
          <p:cNvSpPr>
            <a:spLocks/>
          </p:cNvSpPr>
          <p:nvPr userDrawn="1"/>
        </p:nvSpPr>
        <p:spPr bwMode="grayWhite">
          <a:xfrm>
            <a:off x="2393968"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55" y="6543707"/>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291396793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Chapter">
    <p:bg>
      <p:bgPr>
        <a:solidFill>
          <a:schemeClr val="tx1"/>
        </a:solidFill>
        <a:effectLst/>
      </p:bgPr>
    </p:bg>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11"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26"/>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88"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776"/>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88"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2510236367"/>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4" name="Picture 2" descr="D:\Documents\Projekti\PPT\Fotografije za ppt\Ipsos Logo\Ipsos quadri with transparent background.png"/>
          <p:cNvPicPr>
            <a:picLocks noChangeAspect="1" noChangeArrowheads="1"/>
          </p:cNvPicPr>
          <p:nvPr userDrawn="1"/>
        </p:nvPicPr>
        <p:blipFill>
          <a:blip r:embed="rId2"/>
          <a:srcRect/>
          <a:stretch>
            <a:fillRect/>
          </a:stretch>
        </p:blipFill>
        <p:spPr bwMode="auto">
          <a:xfrm>
            <a:off x="344495" y="260350"/>
            <a:ext cx="1223962" cy="1117600"/>
          </a:xfrm>
          <a:prstGeom prst="rect">
            <a:avLst/>
          </a:prstGeom>
          <a:noFill/>
          <a:ln w="9525">
            <a:noFill/>
            <a:miter lim="800000"/>
            <a:headEnd/>
            <a:tailEnd/>
          </a:ln>
        </p:spPr>
      </p:pic>
      <p:pic>
        <p:nvPicPr>
          <p:cNvPr id="5" name="Picture 1" descr="C:\Documents and Settings\Marko Uljarevic\Desktop\evroatl.png"/>
          <p:cNvPicPr>
            <a:picLocks noChangeAspect="1" noChangeArrowheads="1"/>
          </p:cNvPicPr>
          <p:nvPr userDrawn="1"/>
        </p:nvPicPr>
        <p:blipFill>
          <a:blip r:embed="rId3"/>
          <a:srcRect/>
          <a:stretch>
            <a:fillRect/>
          </a:stretch>
        </p:blipFill>
        <p:spPr bwMode="auto">
          <a:xfrm>
            <a:off x="0" y="3146431"/>
            <a:ext cx="9906000" cy="3432175"/>
          </a:xfrm>
          <a:prstGeom prst="rect">
            <a:avLst/>
          </a:prstGeom>
          <a:noFill/>
          <a:ln w="9525">
            <a:noFill/>
            <a:miter lim="800000"/>
            <a:headEnd/>
            <a:tailEnd/>
          </a:ln>
        </p:spPr>
      </p:pic>
      <p:sp>
        <p:nvSpPr>
          <p:cNvPr id="28" name="Titel 1"/>
          <p:cNvSpPr>
            <a:spLocks noGrp="1"/>
          </p:cNvSpPr>
          <p:nvPr>
            <p:ph type="ctrTitle"/>
          </p:nvPr>
        </p:nvSpPr>
        <p:spPr>
          <a:xfrm>
            <a:off x="893114" y="1986092"/>
            <a:ext cx="8858119" cy="609398"/>
          </a:xfrm>
          <a:prstGeom prst="rect">
            <a:avLst/>
          </a:prstGeom>
        </p:spPr>
        <p:txBody>
          <a:bodyPr wrap="square" lIns="0" tIns="0" rIns="0" bIns="0" anchor="b" anchorCtr="0">
            <a:spAutoFit/>
          </a:bodyPr>
          <a:lstStyle>
            <a:lvl1pPr algn="l">
              <a:lnSpc>
                <a:spcPct val="90000"/>
              </a:lnSpc>
              <a:defRPr sz="4400" b="1"/>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14" y="2642400"/>
            <a:ext cx="8858119" cy="470898"/>
          </a:xfrm>
          <a:prstGeom prst="rect">
            <a:avLst/>
          </a:prstGeom>
        </p:spPr>
        <p:txBody>
          <a:bodyPr wrap="square" lIns="0" tIns="0" rIns="0" bIns="0">
            <a:spAutoFit/>
          </a:bodyPr>
          <a:lstStyle>
            <a:lvl1pPr marL="0" indent="0" algn="l">
              <a:lnSpc>
                <a:spcPct val="90000"/>
              </a:lnSpc>
              <a:spcBef>
                <a:spcPts val="1229"/>
              </a:spcBef>
              <a:buNone/>
              <a:defRPr sz="3400" b="0">
                <a:solidFill>
                  <a:schemeClr val="tx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253331114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and Contact">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10" y="560389"/>
            <a:ext cx="9910763" cy="6300787"/>
            <a:chOff x="0" y="353"/>
            <a:chExt cx="5763" cy="3969"/>
          </a:xfrm>
        </p:grpSpPr>
        <p:sp>
          <p:nvSpPr>
            <p:cNvPr id="5"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30000"/>
                </a:srgbClr>
              </a:solidFill>
              <a:round/>
              <a:headEnd/>
              <a:tailEnd/>
            </a:ln>
            <a:effectLst/>
            <a:extLst/>
          </p:spPr>
          <p:txBody>
            <a:bodyPr/>
            <a:lstStyle/>
            <a:p>
              <a:pPr defTabSz="1123805">
                <a:defRPr/>
              </a:pPr>
              <a:endParaRPr lang="en-US" sz="2200" dirty="0">
                <a:solidFill>
                  <a:srgbClr val="1F497D"/>
                </a:solidFill>
                <a:cs typeface="Arial" charset="0"/>
              </a:endParaRPr>
            </a:p>
          </p:txBody>
        </p:sp>
        <p:sp>
          <p:nvSpPr>
            <p:cNvPr id="6" name="Freeform 4"/>
            <p:cNvSpPr>
              <a:spLocks/>
            </p:cNvSpPr>
            <p:nvPr/>
          </p:nvSpPr>
          <p:spPr bwMode="auto">
            <a:xfrm>
              <a:off x="2274" y="3321"/>
              <a:ext cx="2888"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9"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10" name="Group 18"/>
          <p:cNvGrpSpPr>
            <a:grpSpLocks noChangeAspect="1"/>
          </p:cNvGrpSpPr>
          <p:nvPr userDrawn="1"/>
        </p:nvGrpSpPr>
        <p:grpSpPr bwMode="auto">
          <a:xfrm>
            <a:off x="163513" y="150813"/>
            <a:ext cx="566737" cy="468312"/>
            <a:chOff x="1352" y="681"/>
            <a:chExt cx="3519" cy="3153"/>
          </a:xfrm>
        </p:grpSpPr>
        <p:sp>
          <p:nvSpPr>
            <p:cNvPr id="1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2"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1"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5"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7"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8" name="Inhaltsplatzhalter 2"/>
          <p:cNvSpPr>
            <a:spLocks noGrp="1"/>
          </p:cNvSpPr>
          <p:nvPr>
            <p:ph idx="1"/>
          </p:nvPr>
        </p:nvSpPr>
        <p:spPr>
          <a:xfrm>
            <a:off x="382200" y="979200"/>
            <a:ext cx="8385000" cy="414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86578BEE-F145-45FC-94CE-92574CAF7662}"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403009658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Chapter">
    <p:spTree>
      <p:nvGrpSpPr>
        <p:cNvPr id="1" name=""/>
        <p:cNvGrpSpPr/>
        <p:nvPr/>
      </p:nvGrpSpPr>
      <p:grpSpPr>
        <a:xfrm>
          <a:off x="0" y="0"/>
          <a:ext cx="0" cy="0"/>
          <a:chOff x="0" y="0"/>
          <a:chExt cx="0" cy="0"/>
        </a:xfrm>
      </p:grpSpPr>
      <p:sp>
        <p:nvSpPr>
          <p:cNvPr id="4"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5"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sp>
        <p:nvSpPr>
          <p:cNvPr id="6" name="Line 4"/>
          <p:cNvSpPr>
            <a:spLocks noChangeShapeType="1"/>
          </p:cNvSpPr>
          <p:nvPr userDrawn="1"/>
        </p:nvSpPr>
        <p:spPr bwMode="auto">
          <a:xfrm flipH="1">
            <a:off x="5111767" y="2803525"/>
            <a:ext cx="2943225" cy="249238"/>
          </a:xfrm>
          <a:prstGeom prst="line">
            <a:avLst/>
          </a:prstGeom>
          <a:noFill/>
          <a:ln w="12700">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7" name="Freeform 5"/>
          <p:cNvSpPr>
            <a:spLocks/>
          </p:cNvSpPr>
          <p:nvPr userDrawn="1"/>
        </p:nvSpPr>
        <p:spPr bwMode="auto">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8"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lIns="112381" tIns="56190" rIns="112381" bIns="56190"/>
          <a:lstStyle/>
          <a:p>
            <a:pPr defTabSz="1123805">
              <a:defRPr/>
            </a:pPr>
            <a:endParaRPr lang="en-US" sz="2200" dirty="0">
              <a:solidFill>
                <a:srgbClr val="1F497D"/>
              </a:solidFill>
              <a:cs typeface="Arial" charset="0"/>
            </a:endParaRPr>
          </a:p>
        </p:txBody>
      </p:sp>
      <p:grpSp>
        <p:nvGrpSpPr>
          <p:cNvPr id="9" name="Group 18"/>
          <p:cNvGrpSpPr>
            <a:grpSpLocks noChangeAspect="1"/>
          </p:cNvGrpSpPr>
          <p:nvPr userDrawn="1"/>
        </p:nvGrpSpPr>
        <p:grpSpPr bwMode="auto">
          <a:xfrm>
            <a:off x="163513" y="150813"/>
            <a:ext cx="56673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11"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6"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7"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8"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9"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20"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1"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2"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3"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24"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pic>
        <p:nvPicPr>
          <p:cNvPr id="25" name="Picture 2" descr="Public Affairs_white"/>
          <p:cNvPicPr>
            <a:picLocks noChangeAspect="1" noChangeArrowheads="1"/>
          </p:cNvPicPr>
          <p:nvPr userDrawn="1"/>
        </p:nvPicPr>
        <p:blipFill>
          <a:blip r:embed="rId2"/>
          <a:srcRect/>
          <a:stretch>
            <a:fillRect/>
          </a:stretch>
        </p:blipFill>
        <p:spPr bwMode="auto">
          <a:xfrm>
            <a:off x="7081855" y="6562725"/>
            <a:ext cx="2058987" cy="215900"/>
          </a:xfrm>
          <a:prstGeom prst="rect">
            <a:avLst/>
          </a:prstGeom>
          <a:noFill/>
          <a:ln w="9525">
            <a:noFill/>
            <a:miter lim="800000"/>
            <a:headEnd/>
            <a:tailEnd/>
          </a:ln>
        </p:spPr>
      </p:pic>
      <p:sp>
        <p:nvSpPr>
          <p:cNvPr id="2" name="Titel 1"/>
          <p:cNvSpPr>
            <a:spLocks noGrp="1"/>
          </p:cNvSpPr>
          <p:nvPr>
            <p:ph type="ctrTitle"/>
          </p:nvPr>
        </p:nvSpPr>
        <p:spPr>
          <a:xfrm>
            <a:off x="156004" y="2824407"/>
            <a:ext cx="4784460" cy="1218795"/>
          </a:xfrm>
          <a:prstGeom prst="rect">
            <a:avLst/>
          </a:prstGeom>
        </p:spPr>
        <p:txBody>
          <a:bodyPr wrap="square" lIns="0" tIns="0" rIns="0" bIns="0" anchor="ctr" anchorCtr="0">
            <a:spAutoFit/>
          </a:bodyPr>
          <a:lstStyle>
            <a:lvl1pPr>
              <a:lnSpc>
                <a:spcPct val="90000"/>
              </a:lnSpc>
              <a:defRPr sz="44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960827" y="4680002"/>
            <a:ext cx="4800069" cy="941796"/>
          </a:xfrm>
          <a:prstGeom prst="rect">
            <a:avLst/>
          </a:prstGeom>
        </p:spPr>
        <p:txBody>
          <a:bodyPr wrap="square" lIns="0" tIns="0" rIns="0" bIns="0">
            <a:spAutoFit/>
          </a:bodyPr>
          <a:lstStyle>
            <a:lvl1pPr marL="0" indent="0" algn="l">
              <a:lnSpc>
                <a:spcPct val="90000"/>
              </a:lnSpc>
              <a:spcBef>
                <a:spcPts val="1229"/>
              </a:spcBef>
              <a:buNone/>
              <a:defRPr sz="3400" b="0">
                <a:solidFill>
                  <a:schemeClr val="bg1"/>
                </a:solidFill>
              </a:defRPr>
            </a:lvl1pPr>
            <a:lvl2pPr marL="561903" indent="0" algn="ctr">
              <a:buNone/>
              <a:defRPr>
                <a:solidFill>
                  <a:schemeClr val="tx1">
                    <a:tint val="75000"/>
                  </a:schemeClr>
                </a:solidFill>
              </a:defRPr>
            </a:lvl2pPr>
            <a:lvl3pPr marL="1123805" indent="0" algn="ctr">
              <a:buNone/>
              <a:defRPr>
                <a:solidFill>
                  <a:schemeClr val="tx1">
                    <a:tint val="75000"/>
                  </a:schemeClr>
                </a:solidFill>
              </a:defRPr>
            </a:lvl3pPr>
            <a:lvl4pPr marL="1685707" indent="0" algn="ctr">
              <a:buNone/>
              <a:defRPr>
                <a:solidFill>
                  <a:schemeClr val="tx1">
                    <a:tint val="75000"/>
                  </a:schemeClr>
                </a:solidFill>
              </a:defRPr>
            </a:lvl4pPr>
            <a:lvl5pPr marL="2247610" indent="0" algn="ctr">
              <a:buNone/>
              <a:defRPr>
                <a:solidFill>
                  <a:schemeClr val="tx1">
                    <a:tint val="75000"/>
                  </a:schemeClr>
                </a:solidFill>
              </a:defRPr>
            </a:lvl5pPr>
            <a:lvl6pPr marL="2809513" indent="0" algn="ctr">
              <a:buNone/>
              <a:defRPr>
                <a:solidFill>
                  <a:schemeClr val="tx1">
                    <a:tint val="75000"/>
                  </a:schemeClr>
                </a:solidFill>
              </a:defRPr>
            </a:lvl6pPr>
            <a:lvl7pPr marL="3371416" indent="0" algn="ctr">
              <a:buNone/>
              <a:defRPr>
                <a:solidFill>
                  <a:schemeClr val="tx1">
                    <a:tint val="75000"/>
                  </a:schemeClr>
                </a:solidFill>
              </a:defRPr>
            </a:lvl7pPr>
            <a:lvl8pPr marL="3933318" indent="0" algn="ctr">
              <a:buNone/>
              <a:defRPr>
                <a:solidFill>
                  <a:schemeClr val="tx1">
                    <a:tint val="75000"/>
                  </a:schemeClr>
                </a:solidFill>
              </a:defRPr>
            </a:lvl8pPr>
            <a:lvl9pPr marL="4495221"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26" name="Foliennummernplatzhalter 5"/>
          <p:cNvSpPr>
            <a:spLocks noGrp="1"/>
          </p:cNvSpPr>
          <p:nvPr>
            <p:ph type="sldNum" sz="quarter" idx="10"/>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solidFill>
                  <a:schemeClr val="bg1"/>
                </a:solidFill>
                <a:latin typeface="+mn-lt"/>
                <a:cs typeface="+mn-cs"/>
              </a:defRPr>
            </a:lvl1pPr>
          </a:lstStyle>
          <a:p>
            <a:pPr>
              <a:defRPr/>
            </a:pPr>
            <a:fld id="{028747B8-C402-4CE9-B6E5-B67D85D36D1C}" type="slidenum">
              <a:rPr lang="de-DE">
                <a:solidFill>
                  <a:srgbClr val="FFFFFF"/>
                </a:solidFill>
              </a:rPr>
              <a:pPr>
                <a:defRPr/>
              </a:pPr>
              <a:t>‹#›</a:t>
            </a:fld>
            <a:endParaRPr lang="de-DE" dirty="0">
              <a:solidFill>
                <a:srgbClr val="FFFFFF"/>
              </a:solidFill>
            </a:endParaRPr>
          </a:p>
        </p:txBody>
      </p:sp>
    </p:spTree>
    <p:extLst>
      <p:ext uri="{BB962C8B-B14F-4D97-AF65-F5344CB8AC3E}">
        <p14:creationId xmlns:p14="http://schemas.microsoft.com/office/powerpoint/2010/main" val="28467591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Results and Topics">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42926" cy="44926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0" y="1840"/>
              <a:ext cx="72" cy="56"/>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65" y="1973"/>
              <a:ext cx="72" cy="56"/>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18" y="1416"/>
              <a:ext cx="93" cy="67"/>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6" y="1561"/>
              <a:ext cx="72" cy="78"/>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6" y="1728"/>
              <a:ext cx="82" cy="56"/>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2" y="1171"/>
              <a:ext cx="82" cy="78"/>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7" y="1116"/>
              <a:ext cx="72" cy="7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3" y="926"/>
              <a:ext cx="659" cy="1682"/>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2"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3"/>
              <a:ext cx="576" cy="57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3" y="2753"/>
              <a:ext cx="412" cy="57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4" y="2564"/>
              <a:ext cx="216" cy="746"/>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3"/>
              <a:ext cx="607"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2" y="2753"/>
              <a:ext cx="401" cy="57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0" name="Freeform 34"/>
          <p:cNvSpPr>
            <a:spLocks/>
          </p:cNvSpPr>
          <p:nvPr userDrawn="1"/>
        </p:nvSpPr>
        <p:spPr bwMode="auto">
          <a:xfrm>
            <a:off x="8875713" y="1311275"/>
            <a:ext cx="1030287"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1" name="Freeform 35"/>
          <p:cNvSpPr>
            <a:spLocks/>
          </p:cNvSpPr>
          <p:nvPr userDrawn="1"/>
        </p:nvSpPr>
        <p:spPr bwMode="auto">
          <a:xfrm>
            <a:off x="9582150" y="803275"/>
            <a:ext cx="3238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2" name="Freeform 36"/>
          <p:cNvSpPr>
            <a:spLocks/>
          </p:cNvSpPr>
          <p:nvPr userDrawn="1"/>
        </p:nvSpPr>
        <p:spPr bwMode="auto">
          <a:xfrm>
            <a:off x="6107120" y="0"/>
            <a:ext cx="3484562"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sp>
        <p:nvSpPr>
          <p:cNvPr id="23" name="Freeform 37"/>
          <p:cNvSpPr>
            <a:spLocks/>
          </p:cNvSpPr>
          <p:nvPr userDrawn="1"/>
        </p:nvSpPr>
        <p:spPr bwMode="auto">
          <a:xfrm>
            <a:off x="1249381" y="6553200"/>
            <a:ext cx="1296987"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2"/>
          </a:solidFill>
          <a:ln>
            <a:noFill/>
          </a:ln>
        </p:spPr>
        <p:txBody>
          <a:bodyPr lIns="112381" tIns="56190" rIns="112381" bIns="56190"/>
          <a:lstStyle/>
          <a:p>
            <a:pPr defTabSz="1123805">
              <a:defRPr/>
            </a:pPr>
            <a:endParaRPr lang="en-US" sz="2200" dirty="0">
              <a:solidFill>
                <a:srgbClr val="1F497D"/>
              </a:solidFill>
              <a:cs typeface="Arial" charset="0"/>
            </a:endParaRPr>
          </a:p>
        </p:txBody>
      </p:sp>
      <p:sp>
        <p:nvSpPr>
          <p:cNvPr id="24" name="Freeform 38"/>
          <p:cNvSpPr>
            <a:spLocks/>
          </p:cNvSpPr>
          <p:nvPr userDrawn="1"/>
        </p:nvSpPr>
        <p:spPr bwMode="auto">
          <a:xfrm>
            <a:off x="0" y="4794250"/>
            <a:ext cx="1276350"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58595B">
                <a:alpha val="20000"/>
              </a:srgbClr>
            </a:solidFill>
            <a:round/>
            <a:headEnd/>
            <a:tailEnd/>
          </a:ln>
          <a:effectLst/>
          <a:extLst/>
        </p:spPr>
        <p:txBody>
          <a:bodyPr lIns="112381" tIns="56190" rIns="112381" bIns="56190"/>
          <a:lstStyle/>
          <a:p>
            <a:pPr defTabSz="1123805">
              <a:defRPr/>
            </a:pPr>
            <a:endParaRPr lang="en-US" sz="2200" dirty="0">
              <a:solidFill>
                <a:srgbClr val="1F497D"/>
              </a:solidFill>
              <a:cs typeface="Arial" charset="0"/>
            </a:endParaRPr>
          </a:p>
        </p:txBody>
      </p:sp>
      <p:pic>
        <p:nvPicPr>
          <p:cNvPr id="25" name="Picture 2" descr="Public Affairs"/>
          <p:cNvPicPr>
            <a:picLocks noChangeAspect="1" noChangeArrowheads="1"/>
          </p:cNvPicPr>
          <p:nvPr userDrawn="1"/>
        </p:nvPicPr>
        <p:blipFill>
          <a:blip r:embed="rId2"/>
          <a:srcRect/>
          <a:stretch>
            <a:fillRect/>
          </a:stretch>
        </p:blipFill>
        <p:spPr bwMode="auto">
          <a:xfrm>
            <a:off x="7080251" y="6562725"/>
            <a:ext cx="2058988" cy="215900"/>
          </a:xfrm>
          <a:prstGeom prst="rect">
            <a:avLst/>
          </a:prstGeom>
          <a:noFill/>
          <a:ln w="9525">
            <a:noFill/>
            <a:miter lim="800000"/>
            <a:headEnd/>
            <a:tailEnd/>
          </a:ln>
        </p:spPr>
      </p:pic>
      <p:sp>
        <p:nvSpPr>
          <p:cNvPr id="2"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lvl1pPr>
          </a:lstStyle>
          <a:p>
            <a:r>
              <a:rPr lang="en-US" noProof="0" dirty="0" err="1" smtClean="0"/>
              <a:t>Click to edit Master title style</a:t>
            </a:r>
            <a:endParaRPr lang="en-US" noProof="0" dirty="0"/>
          </a:p>
        </p:txBody>
      </p:sp>
      <p:sp>
        <p:nvSpPr>
          <p:cNvPr id="3"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lvl1pPr>
            <a:lvl2pPr marL="663358" indent="-337532">
              <a:lnSpc>
                <a:spcPct val="90000"/>
              </a:lnSpc>
              <a:spcBef>
                <a:spcPts val="984"/>
              </a:spcBef>
              <a:buClr>
                <a:schemeClr val="tx1"/>
              </a:buClr>
              <a:buFont typeface="Wingdings" pitchFamily="2" charset="2"/>
              <a:buChar char="ð"/>
              <a:defRPr sz="2000"/>
            </a:lvl2pPr>
            <a:lvl3pPr marL="989183" indent="-214616">
              <a:lnSpc>
                <a:spcPct val="90000"/>
              </a:lnSpc>
              <a:spcBef>
                <a:spcPts val="984"/>
              </a:spcBef>
              <a:buClr>
                <a:schemeClr val="tx1"/>
              </a:buClr>
              <a:buFont typeface="Calibri" pitchFamily="34" charset="0"/>
              <a:buChar char="─"/>
              <a:defRPr sz="16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6" name="Fußzeilenplatzhalter 4"/>
          <p:cNvSpPr>
            <a:spLocks noGrp="1"/>
          </p:cNvSpPr>
          <p:nvPr>
            <p:ph type="ftr" sz="quarter" idx="10"/>
          </p:nvPr>
        </p:nvSpPr>
        <p:spPr>
          <a:xfrm>
            <a:off x="2522557" y="6565901"/>
            <a:ext cx="65" cy="230832"/>
          </a:xfrm>
          <a:prstGeom prst="rect">
            <a:avLst/>
          </a:prstGeom>
        </p:spPr>
        <p:txBody>
          <a:bodyPr wrap="none" lIns="0" tIns="0" rIns="0" bIns="0">
            <a:spAutoFit/>
          </a:bodyPr>
          <a:lstStyle>
            <a:lvl1pPr defTabSz="1123805" fontAlgn="auto">
              <a:spcBef>
                <a:spcPts val="0"/>
              </a:spcBef>
              <a:spcAft>
                <a:spcPts val="0"/>
              </a:spcAft>
              <a:defRPr sz="1500" dirty="0">
                <a:solidFill>
                  <a:schemeClr val="tx1"/>
                </a:solidFill>
                <a:latin typeface="+mn-lt"/>
                <a:cs typeface="+mn-cs"/>
              </a:defRPr>
            </a:lvl1pPr>
          </a:lstStyle>
          <a:p>
            <a:pPr>
              <a:defRPr/>
            </a:pPr>
            <a:endParaRPr lang="de-DE">
              <a:solidFill>
                <a:srgbClr val="1F497D"/>
              </a:solidFill>
            </a:endParaRPr>
          </a:p>
        </p:txBody>
      </p:sp>
      <p:sp>
        <p:nvSpPr>
          <p:cNvPr id="27" name="Foliennummernplatzhalter 5"/>
          <p:cNvSpPr>
            <a:spLocks noGrp="1"/>
          </p:cNvSpPr>
          <p:nvPr>
            <p:ph type="sldNum" sz="quarter" idx="11"/>
          </p:nvPr>
        </p:nvSpPr>
        <p:spPr>
          <a:xfrm>
            <a:off x="9500575" y="6520806"/>
            <a:ext cx="227626" cy="230832"/>
          </a:xfrm>
          <a:prstGeom prst="rect">
            <a:avLst/>
          </a:prstGeom>
        </p:spPr>
        <p:txBody>
          <a:bodyPr wrap="none" lIns="0" tIns="0" rIns="0" bIns="0" anchor="b" anchorCtr="0">
            <a:spAutoFit/>
          </a:bodyPr>
          <a:lstStyle>
            <a:lvl1pPr algn="r" defTabSz="1123805" fontAlgn="auto">
              <a:spcBef>
                <a:spcPts val="0"/>
              </a:spcBef>
              <a:spcAft>
                <a:spcPts val="0"/>
              </a:spcAft>
              <a:defRPr sz="1500" b="1" smtClean="0">
                <a:latin typeface="+mn-lt"/>
                <a:cs typeface="+mn-cs"/>
              </a:defRPr>
            </a:lvl1pPr>
          </a:lstStyle>
          <a:p>
            <a:pPr>
              <a:defRPr/>
            </a:pPr>
            <a:fld id="{C6184019-EC6E-49AF-A8E2-47524ACDE7BA}" type="slidenum">
              <a:rPr lang="de-DE">
                <a:solidFill>
                  <a:srgbClr val="1F497D"/>
                </a:solidFill>
              </a:rPr>
              <a:pPr>
                <a:defRPr/>
              </a:pPr>
              <a:t>‹#›</a:t>
            </a:fld>
            <a:endParaRPr lang="de-DE" dirty="0">
              <a:solidFill>
                <a:srgbClr val="1F497D"/>
              </a:solidFill>
            </a:endParaRPr>
          </a:p>
        </p:txBody>
      </p:sp>
    </p:spTree>
    <p:extLst>
      <p:ext uri="{BB962C8B-B14F-4D97-AF65-F5344CB8AC3E}">
        <p14:creationId xmlns:p14="http://schemas.microsoft.com/office/powerpoint/2010/main" val="3159221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4" name="Group 18"/>
          <p:cNvGrpSpPr>
            <a:grpSpLocks noChangeAspect="1"/>
          </p:cNvGrpSpPr>
          <p:nvPr userDrawn="1"/>
        </p:nvGrpSpPr>
        <p:grpSpPr bwMode="auto">
          <a:xfrm>
            <a:off x="163513" y="150813"/>
            <a:ext cx="566737"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12" y="1846"/>
              <a:ext cx="6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0"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4" y="1408"/>
              <a:ext cx="8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4"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5"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1"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9" y="1109"/>
              <a:ext cx="6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46" y="927"/>
              <a:ext cx="670"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33"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5" y="2755"/>
              <a:ext cx="582"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95" y="2755"/>
              <a:ext cx="404"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76" y="2562"/>
              <a:ext cx="20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1" y="2755"/>
              <a:ext cx="601"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1" y="2755"/>
              <a:ext cx="404"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45" name="Titel 1"/>
          <p:cNvSpPr>
            <a:spLocks noGrp="1"/>
          </p:cNvSpPr>
          <p:nvPr>
            <p:ph type="title"/>
          </p:nvPr>
        </p:nvSpPr>
        <p:spPr>
          <a:xfrm>
            <a:off x="908714" y="229604"/>
            <a:ext cx="8842519" cy="332399"/>
          </a:xfrm>
          <a:prstGeom prst="rect">
            <a:avLst/>
          </a:prstGeom>
        </p:spPr>
        <p:txBody>
          <a:bodyPr wrap="square" lIns="0" tIns="0" rIns="0" bIns="0" anchor="ctr" anchorCtr="0">
            <a:spAutoFit/>
          </a:bodyPr>
          <a:lstStyle>
            <a:lvl1pPr algn="l">
              <a:lnSpc>
                <a:spcPct val="90000"/>
              </a:lnSpc>
              <a:defRPr sz="2400" b="1">
                <a:solidFill>
                  <a:schemeClr val="bg1"/>
                </a:solidFill>
              </a:defRPr>
            </a:lvl1pPr>
          </a:lstStyle>
          <a:p>
            <a:r>
              <a:rPr lang="en-US" noProof="0" dirty="0" err="1" smtClean="0"/>
              <a:t>Click to edit Master title style</a:t>
            </a:r>
            <a:endParaRPr lang="en-US" noProof="0" dirty="0"/>
          </a:p>
        </p:txBody>
      </p:sp>
      <p:sp>
        <p:nvSpPr>
          <p:cNvPr id="46" name="Inhaltsplatzhalter 2"/>
          <p:cNvSpPr>
            <a:spLocks noGrp="1"/>
          </p:cNvSpPr>
          <p:nvPr>
            <p:ph idx="1"/>
          </p:nvPr>
        </p:nvSpPr>
        <p:spPr>
          <a:xfrm>
            <a:off x="382200" y="979200"/>
            <a:ext cx="8385000" cy="5490000"/>
          </a:xfrm>
          <a:prstGeom prst="rect">
            <a:avLst/>
          </a:prstGeom>
        </p:spPr>
        <p:txBody>
          <a:bodyPr lIns="0" tIns="0" rIns="0" bIns="0"/>
          <a:lstStyle>
            <a:lvl1pPr marL="224371" indent="-224371">
              <a:lnSpc>
                <a:spcPct val="90000"/>
              </a:lnSpc>
              <a:spcBef>
                <a:spcPts val="984"/>
              </a:spcBef>
              <a:buFont typeface="Wingdings" pitchFamily="2" charset="2"/>
              <a:buChar char="§"/>
              <a:defRPr sz="2200">
                <a:solidFill>
                  <a:schemeClr val="bg1"/>
                </a:solidFill>
              </a:defRPr>
            </a:lvl1pPr>
            <a:lvl2pPr marL="663358" indent="-337532">
              <a:lnSpc>
                <a:spcPct val="90000"/>
              </a:lnSpc>
              <a:spcBef>
                <a:spcPts val="984"/>
              </a:spcBef>
              <a:buClr>
                <a:schemeClr val="bg1"/>
              </a:buClr>
              <a:buFont typeface="Wingdings" pitchFamily="2" charset="2"/>
              <a:buChar char="ð"/>
              <a:defRPr sz="2000">
                <a:solidFill>
                  <a:schemeClr val="bg1"/>
                </a:solidFill>
              </a:defRPr>
            </a:lvl2pPr>
            <a:lvl3pPr marL="989183" indent="-214616">
              <a:lnSpc>
                <a:spcPct val="90000"/>
              </a:lnSpc>
              <a:spcBef>
                <a:spcPts val="984"/>
              </a:spcBef>
              <a:buClr>
                <a:schemeClr val="bg1"/>
              </a:buClr>
              <a:buFont typeface="Calibri" pitchFamily="34" charset="0"/>
              <a:buChar char="─"/>
              <a:defRPr sz="16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3527174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grpSp>
        <p:nvGrpSpPr>
          <p:cNvPr id="4" name="Group 2"/>
          <p:cNvGrpSpPr>
            <a:grpSpLocks noChangeAspect="1"/>
          </p:cNvGrpSpPr>
          <p:nvPr userDrawn="1"/>
        </p:nvGrpSpPr>
        <p:grpSpPr bwMode="auto">
          <a:xfrm>
            <a:off x="412757" y="381001"/>
            <a:ext cx="1169988" cy="968375"/>
            <a:chOff x="1352" y="681"/>
            <a:chExt cx="3519" cy="3153"/>
          </a:xfrm>
        </p:grpSpPr>
        <p:sp>
          <p:nvSpPr>
            <p:cNvPr id="5"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4"/>
            <p:cNvSpPr>
              <a:spLocks noChangeAspect="1"/>
            </p:cNvSpPr>
            <p:nvPr/>
          </p:nvSpPr>
          <p:spPr bwMode="auto">
            <a:xfrm>
              <a:off x="2708" y="1844"/>
              <a:ext cx="76" cy="52"/>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5"/>
            <p:cNvSpPr>
              <a:spLocks noChangeAspect="1"/>
            </p:cNvSpPr>
            <p:nvPr/>
          </p:nvSpPr>
          <p:spPr bwMode="auto">
            <a:xfrm>
              <a:off x="2870" y="1973"/>
              <a:ext cx="62" cy="52"/>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6"/>
            <p:cNvSpPr>
              <a:spLocks noChangeAspect="1"/>
            </p:cNvSpPr>
            <p:nvPr/>
          </p:nvSpPr>
          <p:spPr bwMode="auto">
            <a:xfrm>
              <a:off x="2622" y="1415"/>
              <a:ext cx="86" cy="72"/>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7"/>
            <p:cNvSpPr>
              <a:spLocks noChangeAspect="1"/>
            </p:cNvSpPr>
            <p:nvPr/>
          </p:nvSpPr>
          <p:spPr bwMode="auto">
            <a:xfrm>
              <a:off x="2570" y="1565"/>
              <a:ext cx="72" cy="72"/>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8"/>
            <p:cNvSpPr>
              <a:spLocks noChangeAspect="1"/>
            </p:cNvSpPr>
            <p:nvPr/>
          </p:nvSpPr>
          <p:spPr bwMode="auto">
            <a:xfrm>
              <a:off x="2546" y="1725"/>
              <a:ext cx="86" cy="62"/>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9"/>
            <p:cNvSpPr>
              <a:spLocks noChangeAspect="1"/>
            </p:cNvSpPr>
            <p:nvPr/>
          </p:nvSpPr>
          <p:spPr bwMode="auto">
            <a:xfrm>
              <a:off x="2775" y="1177"/>
              <a:ext cx="86" cy="72"/>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10"/>
            <p:cNvSpPr>
              <a:spLocks noChangeAspect="1"/>
            </p:cNvSpPr>
            <p:nvPr/>
          </p:nvSpPr>
          <p:spPr bwMode="auto">
            <a:xfrm>
              <a:off x="2956" y="1110"/>
              <a:ext cx="76" cy="88"/>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11"/>
            <p:cNvSpPr>
              <a:spLocks noChangeAspect="1" noEditPoints="1"/>
            </p:cNvSpPr>
            <p:nvPr/>
          </p:nvSpPr>
          <p:spPr bwMode="auto">
            <a:xfrm>
              <a:off x="3147" y="929"/>
              <a:ext cx="668" cy="1680"/>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13"/>
            <p:cNvSpPr>
              <a:spLocks noChangeAspect="1" noEditPoints="1"/>
            </p:cNvSpPr>
            <p:nvPr/>
          </p:nvSpPr>
          <p:spPr bwMode="auto">
            <a:xfrm>
              <a:off x="3233" y="2759"/>
              <a:ext cx="583" cy="569"/>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14"/>
            <p:cNvSpPr>
              <a:spLocks noChangeAspect="1"/>
            </p:cNvSpPr>
            <p:nvPr/>
          </p:nvSpPr>
          <p:spPr bwMode="auto">
            <a:xfrm>
              <a:off x="3892" y="2759"/>
              <a:ext cx="411" cy="569"/>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15"/>
            <p:cNvSpPr>
              <a:spLocks noChangeAspect="1"/>
            </p:cNvSpPr>
            <p:nvPr/>
          </p:nvSpPr>
          <p:spPr bwMode="auto">
            <a:xfrm>
              <a:off x="1772" y="2562"/>
              <a:ext cx="215" cy="744"/>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16"/>
            <p:cNvSpPr>
              <a:spLocks noChangeAspect="1" noEditPoints="1"/>
            </p:cNvSpPr>
            <p:nvPr/>
          </p:nvSpPr>
          <p:spPr bwMode="auto">
            <a:xfrm>
              <a:off x="2097" y="2759"/>
              <a:ext cx="602" cy="786"/>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17"/>
            <p:cNvSpPr>
              <a:spLocks noChangeAspect="1"/>
            </p:cNvSpPr>
            <p:nvPr/>
          </p:nvSpPr>
          <p:spPr bwMode="auto">
            <a:xfrm>
              <a:off x="2775" y="2759"/>
              <a:ext cx="396" cy="569"/>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sp>
        <p:nvSpPr>
          <p:cNvPr id="28" name="Titel 1"/>
          <p:cNvSpPr>
            <a:spLocks noGrp="1"/>
          </p:cNvSpPr>
          <p:nvPr>
            <p:ph type="ctrTitle"/>
          </p:nvPr>
        </p:nvSpPr>
        <p:spPr>
          <a:xfrm>
            <a:off x="893101" y="2096891"/>
            <a:ext cx="8858119" cy="498598"/>
          </a:xfrm>
          <a:prstGeom prst="rect">
            <a:avLst/>
          </a:prstGeom>
        </p:spPr>
        <p:txBody>
          <a:bodyPr wrap="square" lIns="0" tIns="0" rIns="0" bIns="0" anchor="b" anchorCtr="0">
            <a:spAutoFit/>
          </a:bodyPr>
          <a:lstStyle>
            <a:lvl1pPr algn="l">
              <a:lnSpc>
                <a:spcPct val="90000"/>
              </a:lnSpc>
              <a:defRPr sz="3600" b="1">
                <a:solidFill>
                  <a:schemeClr val="bg1"/>
                </a:solidFill>
              </a:defRPr>
            </a:lvl1pPr>
          </a:lstStyle>
          <a:p>
            <a:r>
              <a:rPr lang="en-US" noProof="0" smtClean="0"/>
              <a:t>Click to edit Master title style</a:t>
            </a:r>
            <a:endParaRPr lang="en-US" noProof="0"/>
          </a:p>
        </p:txBody>
      </p:sp>
      <p:sp>
        <p:nvSpPr>
          <p:cNvPr id="29" name="Untertitel 2"/>
          <p:cNvSpPr>
            <a:spLocks noGrp="1"/>
          </p:cNvSpPr>
          <p:nvPr>
            <p:ph type="subTitle" idx="1"/>
          </p:nvPr>
        </p:nvSpPr>
        <p:spPr>
          <a:xfrm>
            <a:off x="893101" y="2642400"/>
            <a:ext cx="8858119" cy="387798"/>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spTree>
    <p:extLst>
      <p:ext uri="{BB962C8B-B14F-4D97-AF65-F5344CB8AC3E}">
        <p14:creationId xmlns:p14="http://schemas.microsoft.com/office/powerpoint/2010/main" val="551256097"/>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Colored plain &amp; Image">
    <p:spTree>
      <p:nvGrpSpPr>
        <p:cNvPr id="1" name=""/>
        <p:cNvGrpSpPr/>
        <p:nvPr/>
      </p:nvGrpSpPr>
      <p:grpSpPr>
        <a:xfrm>
          <a:off x="0" y="0"/>
          <a:ext cx="0" cy="0"/>
          <a:chOff x="0" y="0"/>
          <a:chExt cx="0" cy="0"/>
        </a:xfrm>
      </p:grpSpPr>
      <p:grpSp>
        <p:nvGrpSpPr>
          <p:cNvPr id="4" name="Group 18"/>
          <p:cNvGrpSpPr>
            <a:grpSpLocks noChangeAspect="1"/>
          </p:cNvGrpSpPr>
          <p:nvPr/>
        </p:nvGrpSpPr>
        <p:grpSpPr bwMode="auto">
          <a:xfrm>
            <a:off x="163521" y="150813"/>
            <a:ext cx="565150" cy="468312"/>
            <a:chOff x="1352" y="681"/>
            <a:chExt cx="3519" cy="3153"/>
          </a:xfrm>
        </p:grpSpPr>
        <p:sp>
          <p:nvSpPr>
            <p:cNvPr id="5"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dirty="0">
                <a:solidFill>
                  <a:srgbClr val="1F497D"/>
                </a:solidFill>
                <a:cs typeface="Arial" charset="0"/>
              </a:endParaRPr>
            </a:p>
          </p:txBody>
        </p:sp>
        <p:sp>
          <p:nvSpPr>
            <p:cNvPr id="6"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7"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8"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9"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0"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1"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2"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3"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4"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dirty="0">
                <a:solidFill>
                  <a:srgbClr val="1F497D"/>
                </a:solidFill>
                <a:cs typeface="Arial" charset="0"/>
              </a:endParaRPr>
            </a:p>
          </p:txBody>
        </p:sp>
        <p:sp>
          <p:nvSpPr>
            <p:cNvPr id="15"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6"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7"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8"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sp>
          <p:nvSpPr>
            <p:cNvPr id="19"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dirty="0">
                <a:solidFill>
                  <a:srgbClr val="1F497D"/>
                </a:solidFill>
                <a:cs typeface="Arial" charset="0"/>
              </a:endParaRPr>
            </a:p>
          </p:txBody>
        </p:sp>
      </p:grpSp>
      <p:grpSp>
        <p:nvGrpSpPr>
          <p:cNvPr id="20" name="Group 4"/>
          <p:cNvGrpSpPr>
            <a:grpSpLocks noChangeAspect="1"/>
          </p:cNvGrpSpPr>
          <p:nvPr userDrawn="1"/>
        </p:nvGrpSpPr>
        <p:grpSpPr bwMode="auto">
          <a:xfrm>
            <a:off x="163521" y="150813"/>
            <a:ext cx="565150" cy="468312"/>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2"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3"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4"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5"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6"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7"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8"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29"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1"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2"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3"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4"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sp>
          <p:nvSpPr>
            <p:cNvPr id="35"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dirty="0">
                <a:solidFill>
                  <a:srgbClr val="1F497D"/>
                </a:solidFill>
                <a:cs typeface="Arial" charset="0"/>
              </a:endParaRPr>
            </a:p>
          </p:txBody>
        </p:sp>
      </p:grpSp>
      <p:pic>
        <p:nvPicPr>
          <p:cNvPr id="36"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55" y="6518307"/>
            <a:ext cx="2390775" cy="365125"/>
          </a:xfrm>
          <a:prstGeom prst="rect">
            <a:avLst/>
          </a:prstGeom>
          <a:noFill/>
          <a:ln w="9525">
            <a:noFill/>
            <a:miter lim="800000"/>
            <a:headEnd/>
            <a:tailEnd/>
          </a:ln>
        </p:spPr>
      </p:pic>
      <p:sp>
        <p:nvSpPr>
          <p:cNvPr id="45" name="Titel 1"/>
          <p:cNvSpPr>
            <a:spLocks noGrp="1"/>
          </p:cNvSpPr>
          <p:nvPr>
            <p:ph type="title"/>
          </p:nvPr>
        </p:nvSpPr>
        <p:spPr>
          <a:xfrm>
            <a:off x="908701" y="97200"/>
            <a:ext cx="8842519"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63" name="Inhaltsplatzhalter 2"/>
          <p:cNvSpPr>
            <a:spLocks noGrp="1"/>
          </p:cNvSpPr>
          <p:nvPr>
            <p:ph idx="1"/>
          </p:nvPr>
        </p:nvSpPr>
        <p:spPr>
          <a:xfrm>
            <a:off x="382200" y="982800"/>
            <a:ext cx="9379338"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37" name="Fußzeilenplatzhalter 4"/>
          <p:cNvSpPr>
            <a:spLocks noGrp="1"/>
          </p:cNvSpPr>
          <p:nvPr>
            <p:ph type="ftr" sz="quarter" idx="10"/>
          </p:nvPr>
        </p:nvSpPr>
        <p:spPr>
          <a:xfrm>
            <a:off x="381001" y="6565900"/>
            <a:ext cx="3900488" cy="185738"/>
          </a:xfrm>
          <a:prstGeom prst="rect">
            <a:avLst/>
          </a:prstGeom>
        </p:spPr>
        <p:txBody>
          <a:bodyPr wrap="square" lIns="0" tIns="0" rIns="0" bIns="0" anchor="b" anchorCtr="0">
            <a:noAutofit/>
          </a:bodyPr>
          <a:lstStyle>
            <a:lvl1pPr defTabSz="1123805" fontAlgn="auto">
              <a:spcBef>
                <a:spcPts val="0"/>
              </a:spcBef>
              <a:spcAft>
                <a:spcPts val="0"/>
              </a:spcAft>
              <a:defRPr sz="1200">
                <a:solidFill>
                  <a:srgbClr val="FFFFFF"/>
                </a:solidFill>
                <a:latin typeface="+mn-lt"/>
                <a:cs typeface="+mn-cs"/>
              </a:defRPr>
            </a:lvl1pPr>
          </a:lstStyle>
          <a:p>
            <a:pPr>
              <a:defRPr/>
            </a:pPr>
            <a:endParaRPr lang="de-DE"/>
          </a:p>
        </p:txBody>
      </p:sp>
      <p:sp>
        <p:nvSpPr>
          <p:cNvPr id="38" name="Foliennummernplatzhalter 5"/>
          <p:cNvSpPr>
            <a:spLocks noGrp="1"/>
          </p:cNvSpPr>
          <p:nvPr>
            <p:ph type="sldNum" sz="quarter" idx="11"/>
          </p:nvPr>
        </p:nvSpPr>
        <p:spPr>
          <a:xfrm>
            <a:off x="956133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EC392A7E-6425-43D1-8DBF-094BFC455ACE}" type="slidenum">
              <a:rPr lang="de-DE"/>
              <a:pPr>
                <a:defRPr/>
              </a:pPr>
              <a:t>‹#›</a:t>
            </a:fld>
            <a:endParaRPr lang="de-DE" dirty="0"/>
          </a:p>
        </p:txBody>
      </p:sp>
    </p:spTree>
    <p:extLst>
      <p:ext uri="{BB962C8B-B14F-4D97-AF65-F5344CB8AC3E}">
        <p14:creationId xmlns:p14="http://schemas.microsoft.com/office/powerpoint/2010/main" val="205958061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Cover page_2">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412757" y="381001"/>
            <a:ext cx="1169988" cy="968375"/>
            <a:chOff x="1352" y="681"/>
            <a:chExt cx="3519" cy="3153"/>
          </a:xfrm>
        </p:grpSpPr>
        <p:sp>
          <p:nvSpPr>
            <p:cNvPr id="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6"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7"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8"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9"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0"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1"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2"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3"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15"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6"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7"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8"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19"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grpSp>
        <p:nvGrpSpPr>
          <p:cNvPr id="20" name="Group 4"/>
          <p:cNvGrpSpPr>
            <a:grpSpLocks noChangeAspect="1"/>
          </p:cNvGrpSpPr>
          <p:nvPr userDrawn="1"/>
        </p:nvGrpSpPr>
        <p:grpSpPr bwMode="auto">
          <a:xfrm>
            <a:off x="412757" y="381001"/>
            <a:ext cx="1169988" cy="968375"/>
            <a:chOff x="1352" y="681"/>
            <a:chExt cx="3519" cy="3153"/>
          </a:xfrm>
        </p:grpSpPr>
        <p:sp>
          <p:nvSpPr>
            <p:cNvPr id="2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a:defRPr/>
              </a:pPr>
              <a:endParaRPr lang="en-US" dirty="0">
                <a:solidFill>
                  <a:srgbClr val="1F497D"/>
                </a:solidFill>
                <a:cs typeface="Arial" charset="0"/>
              </a:endParaRPr>
            </a:p>
          </p:txBody>
        </p:sp>
        <p:sp>
          <p:nvSpPr>
            <p:cNvPr id="22" name="Freeform 6"/>
            <p:cNvSpPr>
              <a:spLocks noChangeAspect="1"/>
            </p:cNvSpPr>
            <p:nvPr/>
          </p:nvSpPr>
          <p:spPr bwMode="gray">
            <a:xfrm>
              <a:off x="2708" y="1844"/>
              <a:ext cx="76" cy="52"/>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3" name="Freeform 7"/>
            <p:cNvSpPr>
              <a:spLocks noChangeAspect="1"/>
            </p:cNvSpPr>
            <p:nvPr/>
          </p:nvSpPr>
          <p:spPr bwMode="gray">
            <a:xfrm>
              <a:off x="2870" y="1973"/>
              <a:ext cx="67" cy="52"/>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4" name="Freeform 8"/>
            <p:cNvSpPr>
              <a:spLocks noChangeAspect="1"/>
            </p:cNvSpPr>
            <p:nvPr/>
          </p:nvSpPr>
          <p:spPr bwMode="gray">
            <a:xfrm>
              <a:off x="2622" y="1415"/>
              <a:ext cx="86" cy="72"/>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5" name="Freeform 9"/>
            <p:cNvSpPr>
              <a:spLocks noChangeAspect="1"/>
            </p:cNvSpPr>
            <p:nvPr/>
          </p:nvSpPr>
          <p:spPr bwMode="gray">
            <a:xfrm>
              <a:off x="2570" y="1565"/>
              <a:ext cx="72" cy="72"/>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6" name="Freeform 10"/>
            <p:cNvSpPr>
              <a:spLocks noChangeAspect="1"/>
            </p:cNvSpPr>
            <p:nvPr/>
          </p:nvSpPr>
          <p:spPr bwMode="gray">
            <a:xfrm>
              <a:off x="2546" y="1725"/>
              <a:ext cx="91" cy="62"/>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7" name="Freeform 11"/>
            <p:cNvSpPr>
              <a:spLocks noChangeAspect="1"/>
            </p:cNvSpPr>
            <p:nvPr/>
          </p:nvSpPr>
          <p:spPr bwMode="gray">
            <a:xfrm>
              <a:off x="2775" y="1177"/>
              <a:ext cx="81" cy="72"/>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8" name="Freeform 12"/>
            <p:cNvSpPr>
              <a:spLocks noChangeAspect="1"/>
            </p:cNvSpPr>
            <p:nvPr/>
          </p:nvSpPr>
          <p:spPr bwMode="gray">
            <a:xfrm>
              <a:off x="2956" y="1110"/>
              <a:ext cx="72" cy="88"/>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29" name="Freeform 13"/>
            <p:cNvSpPr>
              <a:spLocks noChangeAspect="1" noEditPoints="1"/>
            </p:cNvSpPr>
            <p:nvPr/>
          </p:nvSpPr>
          <p:spPr bwMode="gray">
            <a:xfrm>
              <a:off x="3147" y="929"/>
              <a:ext cx="668" cy="1680"/>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a:defRPr/>
              </a:pPr>
              <a:endParaRPr lang="en-US" dirty="0">
                <a:solidFill>
                  <a:srgbClr val="1F497D"/>
                </a:solidFill>
                <a:cs typeface="Arial" charset="0"/>
              </a:endParaRPr>
            </a:p>
          </p:txBody>
        </p:sp>
        <p:sp>
          <p:nvSpPr>
            <p:cNvPr id="31" name="Freeform 15"/>
            <p:cNvSpPr>
              <a:spLocks noChangeAspect="1" noEditPoints="1"/>
            </p:cNvSpPr>
            <p:nvPr/>
          </p:nvSpPr>
          <p:spPr bwMode="gray">
            <a:xfrm>
              <a:off x="3238" y="2759"/>
              <a:ext cx="578" cy="569"/>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2" name="Freeform 16"/>
            <p:cNvSpPr>
              <a:spLocks noChangeAspect="1"/>
            </p:cNvSpPr>
            <p:nvPr/>
          </p:nvSpPr>
          <p:spPr bwMode="gray">
            <a:xfrm>
              <a:off x="3892" y="2759"/>
              <a:ext cx="411" cy="569"/>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3" name="Freeform 17"/>
            <p:cNvSpPr>
              <a:spLocks noChangeAspect="1"/>
            </p:cNvSpPr>
            <p:nvPr/>
          </p:nvSpPr>
          <p:spPr bwMode="gray">
            <a:xfrm>
              <a:off x="1772" y="2562"/>
              <a:ext cx="215" cy="744"/>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4" name="Freeform 18"/>
            <p:cNvSpPr>
              <a:spLocks noChangeAspect="1" noEditPoints="1"/>
            </p:cNvSpPr>
            <p:nvPr/>
          </p:nvSpPr>
          <p:spPr bwMode="gray">
            <a:xfrm>
              <a:off x="2097" y="2759"/>
              <a:ext cx="602" cy="786"/>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sp>
          <p:nvSpPr>
            <p:cNvPr id="35" name="Freeform 19"/>
            <p:cNvSpPr>
              <a:spLocks noChangeAspect="1"/>
            </p:cNvSpPr>
            <p:nvPr/>
          </p:nvSpPr>
          <p:spPr bwMode="gray">
            <a:xfrm>
              <a:off x="2775" y="2759"/>
              <a:ext cx="392" cy="569"/>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a:defRPr/>
              </a:pPr>
              <a:endParaRPr lang="en-US" dirty="0">
                <a:solidFill>
                  <a:srgbClr val="1F497D"/>
                </a:solidFill>
                <a:cs typeface="Arial" charset="0"/>
              </a:endParaRPr>
            </a:p>
          </p:txBody>
        </p:sp>
      </p:grpSp>
      <p:sp>
        <p:nvSpPr>
          <p:cNvPr id="36" name="Text Box 22"/>
          <p:cNvSpPr txBox="1">
            <a:spLocks noChangeArrowheads="1"/>
          </p:cNvSpPr>
          <p:nvPr userDrawn="1"/>
        </p:nvSpPr>
        <p:spPr bwMode="gray">
          <a:xfrm>
            <a:off x="892193" y="6553232"/>
            <a:ext cx="4676775" cy="246063"/>
          </a:xfrm>
          <a:prstGeom prst="rect">
            <a:avLst/>
          </a:prstGeom>
          <a:noFill/>
          <a:ln>
            <a:noFill/>
          </a:ln>
          <a:extLst/>
        </p:spPr>
        <p:txBody>
          <a:bodyPr lIns="0" tIns="0" rIns="0" bIns="0">
            <a:spAutoFit/>
          </a:bodyPr>
          <a:lstStyle/>
          <a:p>
            <a:pPr fontAlgn="base">
              <a:spcBef>
                <a:spcPct val="0"/>
              </a:spcBef>
              <a:spcAft>
                <a:spcPct val="0"/>
              </a:spcAft>
              <a:defRPr/>
            </a:pPr>
            <a:r>
              <a:rPr lang="en-GB" sz="800" dirty="0">
                <a:solidFill>
                  <a:srgbClr val="FFFFFF"/>
                </a:solidFill>
                <a:cs typeface="Arial" pitchFamily="34" charset="0"/>
              </a:rPr>
              <a:t>© 2013 Ipsos.  All rights reserved. Contains Ipsos' Confidential and Proprietary information </a:t>
            </a:r>
            <a:br>
              <a:rPr lang="en-GB" sz="800" dirty="0">
                <a:solidFill>
                  <a:srgbClr val="FFFFFF"/>
                </a:solidFill>
                <a:cs typeface="Arial" pitchFamily="34" charset="0"/>
              </a:rPr>
            </a:br>
            <a:r>
              <a:rPr lang="en-GB" sz="800" dirty="0">
                <a:solidFill>
                  <a:srgbClr val="FFFFFF"/>
                </a:solidFill>
                <a:cs typeface="Arial" pitchFamily="34" charset="0"/>
              </a:rPr>
              <a:t>and may not be disclosed or reproduced without the prior written consent of Ipsos.</a:t>
            </a:r>
            <a:endParaRPr lang="de-DE" dirty="0">
              <a:solidFill>
                <a:srgbClr val="FFFFFF"/>
              </a:solidFill>
              <a:latin typeface="Arial" pitchFamily="34" charset="0"/>
              <a:cs typeface="Arial" pitchFamily="34" charset="0"/>
            </a:endParaRPr>
          </a:p>
        </p:txBody>
      </p:sp>
      <p:pic>
        <p:nvPicPr>
          <p:cNvPr id="37" name="Grafik 1"/>
          <p:cNvPicPr>
            <a:picLocks noChangeAspect="1"/>
          </p:cNvPicPr>
          <p:nvPr userDrawn="1"/>
        </p:nvPicPr>
        <p:blipFill>
          <a:blip r:embed="rId2"/>
          <a:srcRect/>
          <a:stretch>
            <a:fillRect/>
          </a:stretch>
        </p:blipFill>
        <p:spPr bwMode="auto">
          <a:xfrm>
            <a:off x="4687888" y="392113"/>
            <a:ext cx="5078412" cy="539750"/>
          </a:xfrm>
          <a:prstGeom prst="rect">
            <a:avLst/>
          </a:prstGeom>
          <a:noFill/>
          <a:ln w="9525">
            <a:noFill/>
            <a:miter lim="800000"/>
            <a:headEnd/>
            <a:tailEnd/>
          </a:ln>
        </p:spPr>
      </p:pic>
      <p:sp>
        <p:nvSpPr>
          <p:cNvPr id="39" name="Titel 1"/>
          <p:cNvSpPr>
            <a:spLocks noGrp="1"/>
          </p:cNvSpPr>
          <p:nvPr>
            <p:ph type="ctrTitle"/>
          </p:nvPr>
        </p:nvSpPr>
        <p:spPr bwMode="white">
          <a:xfrm>
            <a:off x="893100" y="2113201"/>
            <a:ext cx="429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93100" y="3171599"/>
            <a:ext cx="4095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Tree>
    <p:extLst>
      <p:ext uri="{BB962C8B-B14F-4D97-AF65-F5344CB8AC3E}">
        <p14:creationId xmlns:p14="http://schemas.microsoft.com/office/powerpoint/2010/main" val="410410337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788"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4" name="Freeform 3"/>
          <p:cNvSpPr>
            <a:spLocks/>
          </p:cNvSpPr>
          <p:nvPr userDrawn="1"/>
        </p:nvSpPr>
        <p:spPr bwMode="auto">
          <a:xfrm>
            <a:off x="8054978" y="1541463"/>
            <a:ext cx="1854200"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5" name="Freeform 6"/>
          <p:cNvSpPr>
            <a:spLocks/>
          </p:cNvSpPr>
          <p:nvPr userDrawn="1"/>
        </p:nvSpPr>
        <p:spPr bwMode="auto">
          <a:xfrm>
            <a:off x="-3176" y="6272245"/>
            <a:ext cx="693739"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521" y="150813"/>
            <a:ext cx="565150"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3805">
                <a:defRPr/>
              </a:pPr>
              <a:endParaRPr lang="en-US" sz="2200">
                <a:solidFill>
                  <a:srgbClr val="1F497D"/>
                </a:solidFill>
                <a:cs typeface="Arial" charset="0"/>
              </a:endParaRPr>
            </a:p>
          </p:txBody>
        </p:sp>
        <p:sp>
          <p:nvSpPr>
            <p:cNvPr id="8" name="Freeform 20"/>
            <p:cNvSpPr>
              <a:spLocks noChangeAspect="1"/>
            </p:cNvSpPr>
            <p:nvPr/>
          </p:nvSpPr>
          <p:spPr bwMode="auto">
            <a:xfrm>
              <a:off x="2706" y="1846"/>
              <a:ext cx="79"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9" name="Freeform 21"/>
            <p:cNvSpPr>
              <a:spLocks noChangeAspect="1"/>
            </p:cNvSpPr>
            <p:nvPr/>
          </p:nvSpPr>
          <p:spPr bwMode="auto">
            <a:xfrm>
              <a:off x="2874" y="1974"/>
              <a:ext cx="59"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0" name="Freeform 22"/>
            <p:cNvSpPr>
              <a:spLocks noChangeAspect="1"/>
            </p:cNvSpPr>
            <p:nvPr/>
          </p:nvSpPr>
          <p:spPr bwMode="auto">
            <a:xfrm>
              <a:off x="2627" y="1408"/>
              <a:ext cx="79"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1" name="Freeform 23"/>
            <p:cNvSpPr>
              <a:spLocks noChangeAspect="1"/>
            </p:cNvSpPr>
            <p:nvPr/>
          </p:nvSpPr>
          <p:spPr bwMode="auto">
            <a:xfrm>
              <a:off x="2568" y="1568"/>
              <a:ext cx="79"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2" name="Freeform 24"/>
            <p:cNvSpPr>
              <a:spLocks noChangeAspect="1"/>
            </p:cNvSpPr>
            <p:nvPr/>
          </p:nvSpPr>
          <p:spPr bwMode="auto">
            <a:xfrm>
              <a:off x="2548" y="1728"/>
              <a:ext cx="89"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9"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4" name="Freeform 26"/>
            <p:cNvSpPr>
              <a:spLocks noChangeAspect="1"/>
            </p:cNvSpPr>
            <p:nvPr/>
          </p:nvSpPr>
          <p:spPr bwMode="auto">
            <a:xfrm>
              <a:off x="2953" y="1109"/>
              <a:ext cx="79"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5" name="Freeform 27"/>
            <p:cNvSpPr>
              <a:spLocks noChangeAspect="1" noEditPoints="1"/>
            </p:cNvSpPr>
            <p:nvPr/>
          </p:nvSpPr>
          <p:spPr bwMode="auto">
            <a:xfrm>
              <a:off x="3151" y="927"/>
              <a:ext cx="662"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3805">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0" y="2755"/>
              <a:ext cx="583"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8" name="Freeform 30"/>
            <p:cNvSpPr>
              <a:spLocks noChangeAspect="1"/>
            </p:cNvSpPr>
            <p:nvPr/>
          </p:nvSpPr>
          <p:spPr bwMode="auto">
            <a:xfrm>
              <a:off x="3883" y="2755"/>
              <a:ext cx="425"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19" name="Freeform 31"/>
            <p:cNvSpPr>
              <a:spLocks noChangeAspect="1"/>
            </p:cNvSpPr>
            <p:nvPr/>
          </p:nvSpPr>
          <p:spPr bwMode="auto">
            <a:xfrm>
              <a:off x="1767" y="2562"/>
              <a:ext cx="217"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3" y="2755"/>
              <a:ext cx="603"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5"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3805">
                <a:defRPr/>
              </a:pPr>
              <a:endParaRPr lang="en-US" sz="2200">
                <a:solidFill>
                  <a:srgbClr val="1F497D"/>
                </a:solidFill>
                <a:cs typeface="Arial" charset="0"/>
              </a:endParaRPr>
            </a:p>
          </p:txBody>
        </p:sp>
      </p:grpSp>
      <p:sp>
        <p:nvSpPr>
          <p:cNvPr id="22" name="Freeform 5"/>
          <p:cNvSpPr>
            <a:spLocks/>
          </p:cNvSpPr>
          <p:nvPr userDrawn="1"/>
        </p:nvSpPr>
        <p:spPr bwMode="ltGray">
          <a:xfrm>
            <a:off x="633430" y="5846795"/>
            <a:ext cx="9937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521" y="150813"/>
            <a:ext cx="565150"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5" name="Freeform 6"/>
            <p:cNvSpPr>
              <a:spLocks noChangeAspect="1"/>
            </p:cNvSpPr>
            <p:nvPr/>
          </p:nvSpPr>
          <p:spPr bwMode="gray">
            <a:xfrm>
              <a:off x="2706" y="1846"/>
              <a:ext cx="79"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6" name="Freeform 7"/>
            <p:cNvSpPr>
              <a:spLocks noChangeAspect="1"/>
            </p:cNvSpPr>
            <p:nvPr/>
          </p:nvSpPr>
          <p:spPr bwMode="gray">
            <a:xfrm>
              <a:off x="2874" y="1974"/>
              <a:ext cx="59"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7" name="Freeform 8"/>
            <p:cNvSpPr>
              <a:spLocks noChangeAspect="1"/>
            </p:cNvSpPr>
            <p:nvPr/>
          </p:nvSpPr>
          <p:spPr bwMode="gray">
            <a:xfrm>
              <a:off x="2627" y="1408"/>
              <a:ext cx="79"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8" name="Freeform 9"/>
            <p:cNvSpPr>
              <a:spLocks noChangeAspect="1"/>
            </p:cNvSpPr>
            <p:nvPr/>
          </p:nvSpPr>
          <p:spPr bwMode="gray">
            <a:xfrm>
              <a:off x="2568" y="1568"/>
              <a:ext cx="79"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29" name="Freeform 10"/>
            <p:cNvSpPr>
              <a:spLocks noChangeAspect="1"/>
            </p:cNvSpPr>
            <p:nvPr/>
          </p:nvSpPr>
          <p:spPr bwMode="gray">
            <a:xfrm>
              <a:off x="2548" y="1728"/>
              <a:ext cx="89"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9"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1" name="Freeform 12"/>
            <p:cNvSpPr>
              <a:spLocks noChangeAspect="1"/>
            </p:cNvSpPr>
            <p:nvPr/>
          </p:nvSpPr>
          <p:spPr bwMode="gray">
            <a:xfrm>
              <a:off x="2953" y="1109"/>
              <a:ext cx="79"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2" name="Freeform 13"/>
            <p:cNvSpPr>
              <a:spLocks noChangeAspect="1" noEditPoints="1"/>
            </p:cNvSpPr>
            <p:nvPr/>
          </p:nvSpPr>
          <p:spPr bwMode="gray">
            <a:xfrm>
              <a:off x="3151" y="927"/>
              <a:ext cx="662"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0" y="2755"/>
              <a:ext cx="583"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5" name="Freeform 16"/>
            <p:cNvSpPr>
              <a:spLocks noChangeAspect="1"/>
            </p:cNvSpPr>
            <p:nvPr/>
          </p:nvSpPr>
          <p:spPr bwMode="gray">
            <a:xfrm>
              <a:off x="3883" y="2755"/>
              <a:ext cx="425"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6" name="Freeform 17"/>
            <p:cNvSpPr>
              <a:spLocks noChangeAspect="1"/>
            </p:cNvSpPr>
            <p:nvPr/>
          </p:nvSpPr>
          <p:spPr bwMode="gray">
            <a:xfrm>
              <a:off x="1767" y="2562"/>
              <a:ext cx="217"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3" y="2755"/>
              <a:ext cx="603"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5"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3805">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767" y="2803525"/>
            <a:ext cx="2943225" cy="249238"/>
          </a:xfrm>
          <a:prstGeom prst="line">
            <a:avLst/>
          </a:prstGeom>
          <a:solidFill>
            <a:schemeClr val="bg1"/>
          </a:solidFill>
          <a:ln w="12700">
            <a:solidFill>
              <a:srgbClr val="FFFFFF">
                <a:alpha val="49804"/>
              </a:srgbClr>
            </a:solidFill>
            <a:round/>
            <a:headEnd/>
            <a:tailEnd/>
          </a:ln>
          <a:effectLst/>
          <a:extLst/>
        </p:spPr>
        <p:txBody>
          <a:bodyPr/>
          <a:lstStyle/>
          <a:p>
            <a:pPr defTabSz="1123805">
              <a:defRPr/>
            </a:pPr>
            <a:endParaRPr lang="en-US" sz="2200">
              <a:solidFill>
                <a:srgbClr val="1F497D"/>
              </a:solidFill>
              <a:cs typeface="Arial" charset="0"/>
            </a:endParaRPr>
          </a:p>
        </p:txBody>
      </p:sp>
      <p:pic>
        <p:nvPicPr>
          <p:cNvPr id="4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038992" y="6537357"/>
            <a:ext cx="2390775" cy="365125"/>
          </a:xfrm>
          <a:prstGeom prst="rect">
            <a:avLst/>
          </a:prstGeom>
          <a:noFill/>
          <a:ln w="9525">
            <a:noFill/>
            <a:miter lim="800000"/>
            <a:headEnd/>
            <a:tailEnd/>
          </a:ln>
        </p:spPr>
      </p:pic>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5458" y="6566972"/>
            <a:ext cx="182742" cy="184666"/>
          </a:xfrm>
          <a:prstGeom prst="rect">
            <a:avLst/>
          </a:prstGeom>
        </p:spPr>
        <p:txBody>
          <a:bodyPr wrap="none" lIns="0" tIns="0" rIns="0" bIns="0" anchor="b" anchorCtr="0">
            <a:spAutoFit/>
          </a:bodyPr>
          <a:lstStyle>
            <a:lvl1pPr algn="r" defTabSz="1123805" fontAlgn="auto">
              <a:spcBef>
                <a:spcPts val="0"/>
              </a:spcBef>
              <a:spcAft>
                <a:spcPts val="0"/>
              </a:spcAft>
              <a:defRPr sz="1200" b="1">
                <a:solidFill>
                  <a:srgbClr val="FFFFFF"/>
                </a:solidFill>
                <a:latin typeface="+mn-lt"/>
                <a:cs typeface="+mn-cs"/>
              </a:defRPr>
            </a:lvl1pPr>
          </a:lstStyle>
          <a:p>
            <a:pPr>
              <a:defRPr/>
            </a:pPr>
            <a:fld id="{BF6B8EC2-036D-4E1B-8C71-BB45E33E74B3}" type="slidenum">
              <a:rPr lang="de-DE"/>
              <a:pPr>
                <a:defRPr/>
              </a:pPr>
              <a:t>‹#›</a:t>
            </a:fld>
            <a:endParaRPr lang="de-DE" dirty="0"/>
          </a:p>
        </p:txBody>
      </p:sp>
    </p:spTree>
    <p:extLst>
      <p:ext uri="{BB962C8B-B14F-4D97-AF65-F5344CB8AC3E}">
        <p14:creationId xmlns:p14="http://schemas.microsoft.com/office/powerpoint/2010/main" val="14133139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SPECIAL">
    <p:spTree>
      <p:nvGrpSpPr>
        <p:cNvPr id="1" name=""/>
        <p:cNvGrpSpPr/>
        <p:nvPr/>
      </p:nvGrpSpPr>
      <p:grpSpPr>
        <a:xfrm>
          <a:off x="0" y="0"/>
          <a:ext cx="0" cy="0"/>
          <a:chOff x="0" y="0"/>
          <a:chExt cx="0" cy="0"/>
        </a:xfrm>
      </p:grpSpPr>
      <p:sp>
        <p:nvSpPr>
          <p:cNvPr id="4" name="Freeform 2"/>
          <p:cNvSpPr>
            <a:spLocks/>
          </p:cNvSpPr>
          <p:nvPr userDrawn="1"/>
        </p:nvSpPr>
        <p:spPr bwMode="grayWhite">
          <a:xfrm>
            <a:off x="7131050" y="0"/>
            <a:ext cx="2774950" cy="1905000"/>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p:spPr>
        <p:txBody>
          <a:bodyPr/>
          <a:lstStyle/>
          <a:p>
            <a:pPr>
              <a:defRPr/>
            </a:pPr>
            <a:endParaRPr lang="en-US" dirty="0">
              <a:solidFill>
                <a:srgbClr val="1F497D"/>
              </a:solidFill>
              <a:cs typeface="Arial" charset="0"/>
            </a:endParaRPr>
          </a:p>
        </p:txBody>
      </p:sp>
      <p:sp>
        <p:nvSpPr>
          <p:cNvPr id="5" name="Oval 3"/>
          <p:cNvSpPr>
            <a:spLocks noChangeArrowheads="1"/>
          </p:cNvSpPr>
          <p:nvPr userDrawn="1"/>
        </p:nvSpPr>
        <p:spPr bwMode="grayWhite">
          <a:xfrm>
            <a:off x="790592" y="1889128"/>
            <a:ext cx="1649413" cy="1522413"/>
          </a:xfrm>
          <a:prstGeom prst="ellipse">
            <a:avLst/>
          </a:prstGeom>
          <a:solidFill>
            <a:schemeClr val="bg1"/>
          </a:solidFill>
          <a:ln>
            <a:noFill/>
          </a:ln>
          <a:effectLst/>
          <a:extLst/>
        </p:spPr>
        <p:txBody>
          <a:bodyPr wrap="none" anchor="ctr"/>
          <a:lstStyle/>
          <a:p>
            <a:pPr>
              <a:defRPr/>
            </a:pPr>
            <a:endParaRPr lang="en-US" dirty="0">
              <a:solidFill>
                <a:srgbClr val="1F497D"/>
              </a:solidFill>
              <a:cs typeface="Arial" charset="0"/>
            </a:endParaRPr>
          </a:p>
        </p:txBody>
      </p:sp>
      <p:sp>
        <p:nvSpPr>
          <p:cNvPr id="6" name="Line 4"/>
          <p:cNvSpPr>
            <a:spLocks noChangeShapeType="1"/>
          </p:cNvSpPr>
          <p:nvPr userDrawn="1"/>
        </p:nvSpPr>
        <p:spPr bwMode="grayWhite">
          <a:xfrm flipH="1" flipV="1">
            <a:off x="4108450" y="0"/>
            <a:ext cx="3086100" cy="46831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8" name="Line 5"/>
          <p:cNvSpPr>
            <a:spLocks noChangeShapeType="1"/>
          </p:cNvSpPr>
          <p:nvPr userDrawn="1"/>
        </p:nvSpPr>
        <p:spPr bwMode="grayWhite">
          <a:xfrm flipH="1" flipV="1">
            <a:off x="2070099" y="0"/>
            <a:ext cx="5124451" cy="601663"/>
          </a:xfrm>
          <a:prstGeom prst="line">
            <a:avLst/>
          </a:prstGeom>
          <a:noFill/>
          <a:ln w="12700">
            <a:solidFill>
              <a:srgbClr val="FFFFFF">
                <a:alpha val="50000"/>
              </a:srgbClr>
            </a:solidFill>
            <a:round/>
            <a:headEnd/>
            <a:tailEnd/>
          </a:ln>
          <a:effectLst/>
          <a:extLst/>
        </p:spPr>
        <p:txBody>
          <a:bodyPr/>
          <a:lstStyle/>
          <a:p>
            <a:pPr>
              <a:defRPr/>
            </a:pPr>
            <a:endParaRPr lang="en-US" dirty="0">
              <a:solidFill>
                <a:srgbClr val="1F497D"/>
              </a:solidFill>
              <a:cs typeface="Arial" charset="0"/>
            </a:endParaRPr>
          </a:p>
        </p:txBody>
      </p:sp>
      <p:sp>
        <p:nvSpPr>
          <p:cNvPr id="9" name="Freeform 6"/>
          <p:cNvSpPr>
            <a:spLocks/>
          </p:cNvSpPr>
          <p:nvPr userDrawn="1"/>
        </p:nvSpPr>
        <p:spPr bwMode="grayWhite">
          <a:xfrm>
            <a:off x="2393968" y="1136653"/>
            <a:ext cx="5089525" cy="1312863"/>
          </a:xfrm>
          <a:custGeom>
            <a:avLst/>
            <a:gdLst>
              <a:gd name="T0" fmla="*/ 0 w 2959"/>
              <a:gd name="T1" fmla="*/ 827 h 827"/>
              <a:gd name="T2" fmla="*/ 1432 w 2959"/>
              <a:gd name="T3" fmla="*/ 279 h 827"/>
              <a:gd name="T4" fmla="*/ 2959 w 2959"/>
              <a:gd name="T5" fmla="*/ 0 h 827"/>
            </a:gdLst>
            <a:ahLst/>
            <a:cxnLst>
              <a:cxn ang="0">
                <a:pos x="T0" y="T1"/>
              </a:cxn>
              <a:cxn ang="0">
                <a:pos x="T2" y="T3"/>
              </a:cxn>
              <a:cxn ang="0">
                <a:pos x="T4" y="T5"/>
              </a:cxn>
            </a:cxnLst>
            <a:rect l="0" t="0" r="r" b="b"/>
            <a:pathLst>
              <a:path w="2959" h="827">
                <a:moveTo>
                  <a:pt x="0" y="827"/>
                </a:moveTo>
                <a:cubicBezTo>
                  <a:pt x="239" y="736"/>
                  <a:pt x="939" y="417"/>
                  <a:pt x="1432" y="279"/>
                </a:cubicBezTo>
                <a:cubicBezTo>
                  <a:pt x="1925" y="141"/>
                  <a:pt x="2641" y="58"/>
                  <a:pt x="2959" y="0"/>
                </a:cubicBezTo>
              </a:path>
            </a:pathLst>
          </a:custGeom>
          <a:noFill/>
          <a:ln w="12700" cmpd="sng">
            <a:solidFill>
              <a:srgbClr val="FFFFFF">
                <a:alpha val="49804"/>
              </a:srgbClr>
            </a:solidFill>
            <a:round/>
            <a:headEnd/>
            <a:tailEnd/>
          </a:ln>
          <a:effectLst/>
          <a:extLst/>
        </p:spPr>
        <p:txBody>
          <a:bodyPr/>
          <a:lstStyle/>
          <a:p>
            <a:pPr>
              <a:defRPr/>
            </a:pPr>
            <a:endParaRPr lang="en-US" dirty="0">
              <a:solidFill>
                <a:srgbClr val="1F497D"/>
              </a:solidFill>
              <a:cs typeface="Arial" charset="0"/>
            </a:endParaRPr>
          </a:p>
        </p:txBody>
      </p:sp>
      <p:pic>
        <p:nvPicPr>
          <p:cNvPr id="10" name="Picture 2" descr="D:\Documents\Projekti\PPT\Fotografije za ppt\Public Affaires\Public Affaires Signatures\Ipsos PublicAffairs in white without tagline.png"/>
          <p:cNvPicPr>
            <a:picLocks noChangeAspect="1" noChangeArrowheads="1"/>
          </p:cNvPicPr>
          <p:nvPr userDrawn="1"/>
        </p:nvPicPr>
        <p:blipFill>
          <a:blip r:embed="rId2"/>
          <a:srcRect/>
          <a:stretch>
            <a:fillRect/>
          </a:stretch>
        </p:blipFill>
        <p:spPr bwMode="auto">
          <a:xfrm>
            <a:off x="7183455" y="6543707"/>
            <a:ext cx="2390775" cy="365125"/>
          </a:xfrm>
          <a:prstGeom prst="rect">
            <a:avLst/>
          </a:prstGeom>
          <a:noFill/>
          <a:ln w="9525">
            <a:noFill/>
            <a:miter lim="800000"/>
            <a:headEnd/>
            <a:tailEnd/>
          </a:ln>
        </p:spPr>
      </p:pic>
      <p:sp>
        <p:nvSpPr>
          <p:cNvPr id="7" name="Titel 1"/>
          <p:cNvSpPr>
            <a:spLocks noGrp="1"/>
          </p:cNvSpPr>
          <p:nvPr>
            <p:ph type="title"/>
          </p:nvPr>
        </p:nvSpPr>
        <p:spPr>
          <a:xfrm>
            <a:off x="908700" y="97200"/>
            <a:ext cx="6045000"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smtClean="0"/>
              <a:t>Click to edit Master title style</a:t>
            </a:r>
            <a:endParaRPr lang="en-US" noProof="0" dirty="0"/>
          </a:p>
        </p:txBody>
      </p:sp>
      <p:sp>
        <p:nvSpPr>
          <p:cNvPr id="42" name="Inhaltsplatzhalter 2"/>
          <p:cNvSpPr>
            <a:spLocks noGrp="1"/>
          </p:cNvSpPr>
          <p:nvPr>
            <p:ph idx="1"/>
          </p:nvPr>
        </p:nvSpPr>
        <p:spPr>
          <a:xfrm>
            <a:off x="3521537" y="2538000"/>
            <a:ext cx="6240000" cy="37764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10"/>
          </p:nvPr>
        </p:nvSpPr>
        <p:spPr>
          <a:xfrm>
            <a:off x="395288" y="6565900"/>
            <a:ext cx="3900488" cy="185738"/>
          </a:xfrm>
          <a:prstGeom prst="rect">
            <a:avLst/>
          </a:prstGeom>
        </p:spPr>
        <p:txBody>
          <a:bodyPr vert="horz" wrap="square" lIns="0" tIns="0" rIns="0" bIns="0" numCol="1" anchor="t" anchorCtr="0" compatLnSpc="1">
            <a:prstTxWarp prst="textNoShape">
              <a:avLst/>
            </a:prstTxWarp>
            <a:noAutofit/>
          </a:bodyPr>
          <a:lstStyle>
            <a:lvl1pPr>
              <a:defRPr sz="1200">
                <a:solidFill>
                  <a:srgbClr val="FFFFFF"/>
                </a:solidFill>
                <a:latin typeface="Calibri" pitchFamily="34" charset="0"/>
              </a:defRPr>
            </a:lvl1pPr>
          </a:lstStyle>
          <a:p>
            <a:pPr defTabSz="1122363" fontAlgn="base">
              <a:spcBef>
                <a:spcPct val="0"/>
              </a:spcBef>
              <a:spcAft>
                <a:spcPct val="0"/>
              </a:spcAft>
            </a:pPr>
            <a:endParaRPr lang="de-DE">
              <a:cs typeface="Arial" charset="0"/>
            </a:endParaRPr>
          </a:p>
        </p:txBody>
      </p:sp>
      <p:sp>
        <p:nvSpPr>
          <p:cNvPr id="12" name="Foliennummernplatzhalter 5"/>
          <p:cNvSpPr>
            <a:spLocks noGrp="1"/>
          </p:cNvSpPr>
          <p:nvPr>
            <p:ph type="sldNum" sz="quarter" idx="11"/>
          </p:nvPr>
        </p:nvSpPr>
        <p:spPr>
          <a:xfrm>
            <a:off x="9561338" y="6566972"/>
            <a:ext cx="182742" cy="184666"/>
          </a:xfrm>
          <a:prstGeom prst="rect">
            <a:avLst/>
          </a:prstGeom>
        </p:spPr>
        <p:txBody>
          <a:bodyPr vert="horz" wrap="none" lIns="0" tIns="0" rIns="0" bIns="0" numCol="1" anchor="b" anchorCtr="0" compatLnSpc="1">
            <a:prstTxWarp prst="textNoShape">
              <a:avLst/>
            </a:prstTxWarp>
            <a:spAutoFit/>
          </a:bodyPr>
          <a:lstStyle>
            <a:lvl1pPr algn="r">
              <a:defRPr sz="1200" b="1">
                <a:solidFill>
                  <a:srgbClr val="FFFFFF"/>
                </a:solidFill>
                <a:latin typeface="Calibri" pitchFamily="34" charset="0"/>
              </a:defRPr>
            </a:lvl1pPr>
          </a:lstStyle>
          <a:p>
            <a:pPr defTabSz="1122363" fontAlgn="base">
              <a:spcBef>
                <a:spcPct val="0"/>
              </a:spcBef>
              <a:spcAft>
                <a:spcPct val="0"/>
              </a:spcAft>
            </a:pPr>
            <a:fld id="{21C9535E-AEA6-45A1-88BF-C656B4295A09}" type="slidenum">
              <a:rPr lang="de-DE">
                <a:cs typeface="Arial" charset="0"/>
              </a:rPr>
              <a:pPr defTabSz="1122363" fontAlgn="base">
                <a:spcBef>
                  <a:spcPct val="0"/>
                </a:spcBef>
                <a:spcAft>
                  <a:spcPct val="0"/>
                </a:spcAft>
              </a:pPr>
              <a:t>‹#›</a:t>
            </a:fld>
            <a:endParaRPr lang="de-DE">
              <a:cs typeface="Arial" charset="0"/>
            </a:endParaRPr>
          </a:p>
        </p:txBody>
      </p:sp>
    </p:spTree>
    <p:extLst>
      <p:ext uri="{BB962C8B-B14F-4D97-AF65-F5344CB8AC3E}">
        <p14:creationId xmlns:p14="http://schemas.microsoft.com/office/powerpoint/2010/main" val="32923607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_Chapter">
    <p:spTree>
      <p:nvGrpSpPr>
        <p:cNvPr id="1" name=""/>
        <p:cNvGrpSpPr/>
        <p:nvPr/>
      </p:nvGrpSpPr>
      <p:grpSpPr>
        <a:xfrm>
          <a:off x="0" y="0"/>
          <a:ext cx="0" cy="0"/>
          <a:chOff x="0" y="0"/>
          <a:chExt cx="0" cy="0"/>
        </a:xfrm>
      </p:grpSpPr>
      <p:sp>
        <p:nvSpPr>
          <p:cNvPr id="3" name="Freeform 2"/>
          <p:cNvSpPr>
            <a:spLocks/>
          </p:cNvSpPr>
          <p:nvPr userDrawn="1"/>
        </p:nvSpPr>
        <p:spPr bwMode="auto">
          <a:xfrm>
            <a:off x="0" y="950913"/>
            <a:ext cx="5157656"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4" name="Freeform 3"/>
          <p:cNvSpPr>
            <a:spLocks/>
          </p:cNvSpPr>
          <p:nvPr userDrawn="1"/>
        </p:nvSpPr>
        <p:spPr bwMode="auto">
          <a:xfrm>
            <a:off x="8055511" y="1541463"/>
            <a:ext cx="185393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5" name="Freeform 6"/>
          <p:cNvSpPr>
            <a:spLocks/>
          </p:cNvSpPr>
          <p:nvPr userDrawn="1"/>
        </p:nvSpPr>
        <p:spPr bwMode="auto">
          <a:xfrm>
            <a:off x="-3440" y="6272226"/>
            <a:ext cx="694796"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nvGrpSpPr>
          <p:cNvPr id="6" name="Group 18"/>
          <p:cNvGrpSpPr>
            <a:grpSpLocks noChangeAspect="1"/>
          </p:cNvGrpSpPr>
          <p:nvPr/>
        </p:nvGrpSpPr>
        <p:grpSpPr bwMode="auto">
          <a:xfrm>
            <a:off x="163388" y="150813"/>
            <a:ext cx="565811" cy="468312"/>
            <a:chOff x="1352" y="681"/>
            <a:chExt cx="3519" cy="3153"/>
          </a:xfrm>
        </p:grpSpPr>
        <p:sp>
          <p:nvSpPr>
            <p:cNvPr id="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p:spPr>
          <p:txBody>
            <a:bodyPr/>
            <a:lstStyle/>
            <a:p>
              <a:pPr defTabSz="1122363">
                <a:defRPr/>
              </a:pPr>
              <a:endParaRPr lang="en-US" sz="2200">
                <a:solidFill>
                  <a:srgbClr val="1F497D"/>
                </a:solidFill>
                <a:cs typeface="Arial" charset="0"/>
              </a:endParaRPr>
            </a:p>
          </p:txBody>
        </p:sp>
        <p:sp>
          <p:nvSpPr>
            <p:cNvPr id="8" name="Freeform 20"/>
            <p:cNvSpPr>
              <a:spLocks noChangeAspect="1"/>
            </p:cNvSpPr>
            <p:nvPr/>
          </p:nvSpPr>
          <p:spPr bwMode="auto">
            <a:xfrm>
              <a:off x="2710" y="1846"/>
              <a:ext cx="75" cy="53"/>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9" name="Freeform 21"/>
            <p:cNvSpPr>
              <a:spLocks noChangeAspect="1"/>
            </p:cNvSpPr>
            <p:nvPr/>
          </p:nvSpPr>
          <p:spPr bwMode="auto">
            <a:xfrm>
              <a:off x="2871" y="1974"/>
              <a:ext cx="64" cy="53"/>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0" name="Freeform 22"/>
            <p:cNvSpPr>
              <a:spLocks noChangeAspect="1"/>
            </p:cNvSpPr>
            <p:nvPr/>
          </p:nvSpPr>
          <p:spPr bwMode="auto">
            <a:xfrm>
              <a:off x="2625" y="1408"/>
              <a:ext cx="86" cy="86"/>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1" name="Freeform 23"/>
            <p:cNvSpPr>
              <a:spLocks noChangeAspect="1"/>
            </p:cNvSpPr>
            <p:nvPr/>
          </p:nvSpPr>
          <p:spPr bwMode="auto">
            <a:xfrm>
              <a:off x="2571" y="1568"/>
              <a:ext cx="75" cy="75"/>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2" name="Freeform 24"/>
            <p:cNvSpPr>
              <a:spLocks noChangeAspect="1"/>
            </p:cNvSpPr>
            <p:nvPr/>
          </p:nvSpPr>
          <p:spPr bwMode="auto">
            <a:xfrm>
              <a:off x="2550" y="1728"/>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3" name="Freeform 25"/>
            <p:cNvSpPr>
              <a:spLocks noChangeAspect="1"/>
            </p:cNvSpPr>
            <p:nvPr/>
          </p:nvSpPr>
          <p:spPr bwMode="auto">
            <a:xfrm>
              <a:off x="2775" y="1173"/>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4" name="Freeform 26"/>
            <p:cNvSpPr>
              <a:spLocks noChangeAspect="1"/>
            </p:cNvSpPr>
            <p:nvPr/>
          </p:nvSpPr>
          <p:spPr bwMode="auto">
            <a:xfrm>
              <a:off x="2956" y="1109"/>
              <a:ext cx="75" cy="86"/>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5" name="Freeform 27"/>
            <p:cNvSpPr>
              <a:spLocks noChangeAspect="1" noEditPoints="1"/>
            </p:cNvSpPr>
            <p:nvPr/>
          </p:nvSpPr>
          <p:spPr bwMode="auto">
            <a:xfrm>
              <a:off x="3149" y="927"/>
              <a:ext cx="663"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p:spPr>
          <p:txBody>
            <a:bodyPr/>
            <a:lstStyle/>
            <a:p>
              <a:pPr defTabSz="1122363">
                <a:defRPr/>
              </a:pPr>
              <a:endParaRPr lang="en-US" sz="2200">
                <a:solidFill>
                  <a:srgbClr val="1F497D"/>
                </a:solidFill>
                <a:cs typeface="Arial" charset="0"/>
              </a:endParaRPr>
            </a:p>
          </p:txBody>
        </p:sp>
        <p:sp>
          <p:nvSpPr>
            <p:cNvPr id="17" name="Freeform 29"/>
            <p:cNvSpPr>
              <a:spLocks noChangeAspect="1" noEditPoints="1"/>
            </p:cNvSpPr>
            <p:nvPr/>
          </p:nvSpPr>
          <p:spPr bwMode="auto">
            <a:xfrm>
              <a:off x="3235" y="2755"/>
              <a:ext cx="578" cy="577"/>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8" name="Freeform 30"/>
            <p:cNvSpPr>
              <a:spLocks noChangeAspect="1"/>
            </p:cNvSpPr>
            <p:nvPr/>
          </p:nvSpPr>
          <p:spPr bwMode="auto">
            <a:xfrm>
              <a:off x="3887" y="2755"/>
              <a:ext cx="417" cy="577"/>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19" name="Freeform 31"/>
            <p:cNvSpPr>
              <a:spLocks noChangeAspect="1"/>
            </p:cNvSpPr>
            <p:nvPr/>
          </p:nvSpPr>
          <p:spPr bwMode="auto">
            <a:xfrm>
              <a:off x="1769" y="2562"/>
              <a:ext cx="214" cy="748"/>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0" name="Freeform 32"/>
            <p:cNvSpPr>
              <a:spLocks noChangeAspect="1" noEditPoints="1"/>
            </p:cNvSpPr>
            <p:nvPr/>
          </p:nvSpPr>
          <p:spPr bwMode="auto">
            <a:xfrm>
              <a:off x="2090" y="2755"/>
              <a:ext cx="610" cy="791"/>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sp>
          <p:nvSpPr>
            <p:cNvPr id="21" name="Freeform 33"/>
            <p:cNvSpPr>
              <a:spLocks noChangeAspect="1"/>
            </p:cNvSpPr>
            <p:nvPr/>
          </p:nvSpPr>
          <p:spPr bwMode="auto">
            <a:xfrm>
              <a:off x="2775" y="2755"/>
              <a:ext cx="396" cy="577"/>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p:spPr>
          <p:txBody>
            <a:bodyPr/>
            <a:lstStyle/>
            <a:p>
              <a:pPr defTabSz="1122363">
                <a:defRPr/>
              </a:pPr>
              <a:endParaRPr lang="en-US" sz="2200">
                <a:solidFill>
                  <a:srgbClr val="1F497D"/>
                </a:solidFill>
                <a:cs typeface="Arial" charset="0"/>
              </a:endParaRPr>
            </a:p>
          </p:txBody>
        </p:sp>
      </p:grpSp>
      <p:sp>
        <p:nvSpPr>
          <p:cNvPr id="22" name="Freeform 5"/>
          <p:cNvSpPr>
            <a:spLocks/>
          </p:cNvSpPr>
          <p:nvPr userDrawn="1"/>
        </p:nvSpPr>
        <p:spPr bwMode="ltGray">
          <a:xfrm>
            <a:off x="632889" y="5846776"/>
            <a:ext cx="994040"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grpSp>
        <p:nvGrpSpPr>
          <p:cNvPr id="23" name="Group 4"/>
          <p:cNvGrpSpPr>
            <a:grpSpLocks noChangeAspect="1"/>
          </p:cNvGrpSpPr>
          <p:nvPr userDrawn="1"/>
        </p:nvGrpSpPr>
        <p:grpSpPr bwMode="auto">
          <a:xfrm>
            <a:off x="163388" y="150813"/>
            <a:ext cx="565811" cy="468312"/>
            <a:chOff x="1352" y="681"/>
            <a:chExt cx="3519" cy="3153"/>
          </a:xfrm>
        </p:grpSpPr>
        <p:sp>
          <p:nvSpPr>
            <p:cNvPr id="24"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5" name="Freeform 6"/>
            <p:cNvSpPr>
              <a:spLocks noChangeAspect="1"/>
            </p:cNvSpPr>
            <p:nvPr/>
          </p:nvSpPr>
          <p:spPr bwMode="gray">
            <a:xfrm>
              <a:off x="2710" y="1846"/>
              <a:ext cx="75" cy="53"/>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6" name="Freeform 7"/>
            <p:cNvSpPr>
              <a:spLocks noChangeAspect="1"/>
            </p:cNvSpPr>
            <p:nvPr/>
          </p:nvSpPr>
          <p:spPr bwMode="gray">
            <a:xfrm>
              <a:off x="2871" y="1974"/>
              <a:ext cx="64" cy="53"/>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7" name="Freeform 8"/>
            <p:cNvSpPr>
              <a:spLocks noChangeAspect="1"/>
            </p:cNvSpPr>
            <p:nvPr/>
          </p:nvSpPr>
          <p:spPr bwMode="gray">
            <a:xfrm>
              <a:off x="2625" y="1408"/>
              <a:ext cx="86" cy="86"/>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8" name="Freeform 9"/>
            <p:cNvSpPr>
              <a:spLocks noChangeAspect="1"/>
            </p:cNvSpPr>
            <p:nvPr/>
          </p:nvSpPr>
          <p:spPr bwMode="gray">
            <a:xfrm>
              <a:off x="2571" y="1568"/>
              <a:ext cx="75" cy="75"/>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29" name="Freeform 10"/>
            <p:cNvSpPr>
              <a:spLocks noChangeAspect="1"/>
            </p:cNvSpPr>
            <p:nvPr/>
          </p:nvSpPr>
          <p:spPr bwMode="gray">
            <a:xfrm>
              <a:off x="2550" y="1728"/>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0" name="Freeform 11"/>
            <p:cNvSpPr>
              <a:spLocks noChangeAspect="1"/>
            </p:cNvSpPr>
            <p:nvPr/>
          </p:nvSpPr>
          <p:spPr bwMode="gray">
            <a:xfrm>
              <a:off x="2775" y="1173"/>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1" name="Freeform 12"/>
            <p:cNvSpPr>
              <a:spLocks noChangeAspect="1"/>
            </p:cNvSpPr>
            <p:nvPr/>
          </p:nvSpPr>
          <p:spPr bwMode="gray">
            <a:xfrm>
              <a:off x="2956" y="1109"/>
              <a:ext cx="75" cy="86"/>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2" name="Freeform 13"/>
            <p:cNvSpPr>
              <a:spLocks noChangeAspect="1" noEditPoints="1"/>
            </p:cNvSpPr>
            <p:nvPr/>
          </p:nvSpPr>
          <p:spPr bwMode="gray">
            <a:xfrm>
              <a:off x="3149" y="927"/>
              <a:ext cx="663"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3"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4" name="Freeform 15"/>
            <p:cNvSpPr>
              <a:spLocks noChangeAspect="1" noEditPoints="1"/>
            </p:cNvSpPr>
            <p:nvPr/>
          </p:nvSpPr>
          <p:spPr bwMode="gray">
            <a:xfrm>
              <a:off x="3235" y="2755"/>
              <a:ext cx="578" cy="577"/>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5" name="Freeform 16"/>
            <p:cNvSpPr>
              <a:spLocks noChangeAspect="1"/>
            </p:cNvSpPr>
            <p:nvPr/>
          </p:nvSpPr>
          <p:spPr bwMode="gray">
            <a:xfrm>
              <a:off x="3887" y="2755"/>
              <a:ext cx="417" cy="577"/>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6" name="Freeform 17"/>
            <p:cNvSpPr>
              <a:spLocks noChangeAspect="1"/>
            </p:cNvSpPr>
            <p:nvPr/>
          </p:nvSpPr>
          <p:spPr bwMode="gray">
            <a:xfrm>
              <a:off x="1769" y="2562"/>
              <a:ext cx="214" cy="748"/>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7" name="Freeform 18"/>
            <p:cNvSpPr>
              <a:spLocks noChangeAspect="1" noEditPoints="1"/>
            </p:cNvSpPr>
            <p:nvPr/>
          </p:nvSpPr>
          <p:spPr bwMode="gray">
            <a:xfrm>
              <a:off x="2090" y="2755"/>
              <a:ext cx="610" cy="791"/>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sp>
          <p:nvSpPr>
            <p:cNvPr id="38" name="Freeform 19"/>
            <p:cNvSpPr>
              <a:spLocks noChangeAspect="1"/>
            </p:cNvSpPr>
            <p:nvPr/>
          </p:nvSpPr>
          <p:spPr bwMode="gray">
            <a:xfrm>
              <a:off x="2775" y="2755"/>
              <a:ext cx="396" cy="577"/>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pPr defTabSz="1122363">
                <a:defRPr/>
              </a:pPr>
              <a:endParaRPr lang="en-US" sz="2200">
                <a:solidFill>
                  <a:srgbClr val="1F497D"/>
                </a:solidFill>
                <a:cs typeface="Arial" charset="0"/>
              </a:endParaRPr>
            </a:p>
          </p:txBody>
        </p:sp>
      </p:grpSp>
      <p:sp>
        <p:nvSpPr>
          <p:cNvPr id="39" name="Line 4"/>
          <p:cNvSpPr>
            <a:spLocks noChangeShapeType="1"/>
          </p:cNvSpPr>
          <p:nvPr userDrawn="1"/>
        </p:nvSpPr>
        <p:spPr bwMode="auto">
          <a:xfrm flipH="1">
            <a:off x="5111221" y="2803525"/>
            <a:ext cx="2944283" cy="249238"/>
          </a:xfrm>
          <a:prstGeom prst="line">
            <a:avLst/>
          </a:prstGeom>
          <a:solidFill>
            <a:schemeClr val="bg1"/>
          </a:solidFill>
          <a:ln w="12700">
            <a:solidFill>
              <a:srgbClr val="FFFFFF">
                <a:alpha val="49804"/>
              </a:srgbClr>
            </a:solidFill>
            <a:round/>
            <a:headEnd/>
            <a:tailEnd/>
          </a:ln>
          <a:effectLst/>
          <a:extLst/>
        </p:spPr>
        <p:txBody>
          <a:bodyPr/>
          <a:lstStyle/>
          <a:p>
            <a:pPr defTabSz="1122363">
              <a:defRPr/>
            </a:pPr>
            <a:endParaRPr lang="en-US" sz="2200">
              <a:solidFill>
                <a:srgbClr val="1F497D"/>
              </a:solidFill>
              <a:cs typeface="Arial" charset="0"/>
            </a:endParaRPr>
          </a:p>
        </p:txBody>
      </p:sp>
      <p:sp>
        <p:nvSpPr>
          <p:cNvPr id="2" name="Titel 1"/>
          <p:cNvSpPr>
            <a:spLocks noGrp="1"/>
          </p:cNvSpPr>
          <p:nvPr>
            <p:ph type="ctrTitle"/>
          </p:nvPr>
        </p:nvSpPr>
        <p:spPr>
          <a:xfrm>
            <a:off x="153067" y="2935197"/>
            <a:ext cx="4787398"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sp>
        <p:nvSpPr>
          <p:cNvPr id="41" name="Foliennummernplatzhalter 5"/>
          <p:cNvSpPr>
            <a:spLocks noGrp="1"/>
          </p:cNvSpPr>
          <p:nvPr>
            <p:ph type="sldNum" sz="quarter" idx="10"/>
          </p:nvPr>
        </p:nvSpPr>
        <p:spPr>
          <a:xfrm>
            <a:off x="9546120" y="6566972"/>
            <a:ext cx="182742" cy="184666"/>
          </a:xfrm>
          <a:prstGeom prst="rect">
            <a:avLst/>
          </a:prstGeom>
        </p:spPr>
        <p:txBody>
          <a:bodyPr wrap="none" lIns="0" tIns="0" rIns="0" bIns="0" anchor="b" anchorCtr="0">
            <a:spAutoFit/>
          </a:bodyPr>
          <a:lstStyle>
            <a:lvl1pPr algn="r" fontAlgn="auto">
              <a:spcBef>
                <a:spcPts val="0"/>
              </a:spcBef>
              <a:spcAft>
                <a:spcPts val="0"/>
              </a:spcAft>
              <a:defRPr sz="1200" b="1" smtClean="0">
                <a:solidFill>
                  <a:srgbClr val="FFFFFF"/>
                </a:solidFill>
                <a:latin typeface="+mn-lt"/>
              </a:defRPr>
            </a:lvl1pPr>
          </a:lstStyle>
          <a:p>
            <a:pPr defTabSz="1122363">
              <a:defRPr/>
            </a:pPr>
            <a:fld id="{BA375BDD-8490-43C3-914C-7786E2220D3D}" type="slidenum">
              <a:rPr lang="de-DE">
                <a:cs typeface="Arial" charset="0"/>
              </a:rPr>
              <a:pPr defTabSz="1122363">
                <a:defRPr/>
              </a:pPr>
              <a:t>‹#›</a:t>
            </a:fld>
            <a:endParaRPr lang="de-DE" dirty="0">
              <a:cs typeface="Arial" charset="0"/>
            </a:endParaRPr>
          </a:p>
        </p:txBody>
      </p:sp>
    </p:spTree>
    <p:extLst>
      <p:ext uri="{BB962C8B-B14F-4D97-AF65-F5344CB8AC3E}">
        <p14:creationId xmlns:p14="http://schemas.microsoft.com/office/powerpoint/2010/main" val="32736670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3.xml"/><Relationship Id="rId7"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theme" Target="../theme/theme9.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5" Type="http://schemas.openxmlformats.org/officeDocument/2006/relationships/slideLayout" Target="../slideLayouts/slideLayout103.xml"/><Relationship Id="rId4" Type="http://schemas.openxmlformats.org/officeDocument/2006/relationships/slideLayout" Target="../slideLayouts/slideLayout10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theme" Target="../theme/theme11.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12.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35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69" r:id="rId8"/>
    <p:sldLayoutId id="2147483672" r:id="rId9"/>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495300" y="635637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5A087-0E35-409B-8FF7-BDE12D736C1B}" type="datetimeFigureOut">
              <a:rPr lang="sr-Latn-RS" smtClean="0"/>
              <a:t>19.8.2014</a:t>
            </a:fld>
            <a:endParaRPr lang="sr-Latn-RS"/>
          </a:p>
        </p:txBody>
      </p:sp>
      <p:sp>
        <p:nvSpPr>
          <p:cNvPr id="5" name="Footer Placeholder 4"/>
          <p:cNvSpPr>
            <a:spLocks noGrp="1"/>
          </p:cNvSpPr>
          <p:nvPr>
            <p:ph type="ftr" sz="quarter" idx="3"/>
          </p:nvPr>
        </p:nvSpPr>
        <p:spPr>
          <a:xfrm>
            <a:off x="3384550" y="635637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7099300" y="635637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B3205-FEBC-4B2C-ABFF-369642FA6BB9}" type="slidenum">
              <a:rPr lang="sr-Latn-RS" smtClean="0"/>
              <a:t>‹#›</a:t>
            </a:fld>
            <a:endParaRPr lang="sr-Latn-RS"/>
          </a:p>
        </p:txBody>
      </p:sp>
    </p:spTree>
    <p:extLst>
      <p:ext uri="{BB962C8B-B14F-4D97-AF65-F5344CB8AC3E}">
        <p14:creationId xmlns:p14="http://schemas.microsoft.com/office/powerpoint/2010/main" val="224786153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8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7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A5FEF1-B8F3-490A-88FF-BD29E5E9E317}" type="datetimeFigureOut">
              <a:rPr lang="en-GB" smtClean="0"/>
              <a:t>19/08/2014</a:t>
            </a:fld>
            <a:endParaRPr lang="en-GB"/>
          </a:p>
        </p:txBody>
      </p:sp>
      <p:sp>
        <p:nvSpPr>
          <p:cNvPr id="5" name="Footer Placeholder 4"/>
          <p:cNvSpPr>
            <a:spLocks noGrp="1"/>
          </p:cNvSpPr>
          <p:nvPr>
            <p:ph type="ftr" sz="quarter" idx="3"/>
          </p:nvPr>
        </p:nvSpPr>
        <p:spPr>
          <a:xfrm>
            <a:off x="3384550" y="635637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7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11EDFA-57EE-4A54-ACDD-BAFBCDC9F184}" type="slidenum">
              <a:rPr lang="en-GB" smtClean="0"/>
              <a:t>‹#›</a:t>
            </a:fld>
            <a:endParaRPr lang="en-GB"/>
          </a:p>
        </p:txBody>
      </p:sp>
    </p:spTree>
    <p:extLst>
      <p:ext uri="{BB962C8B-B14F-4D97-AF65-F5344CB8AC3E}">
        <p14:creationId xmlns:p14="http://schemas.microsoft.com/office/powerpoint/2010/main" val="372444278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358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iming>
    <p:tnLst>
      <p:par>
        <p:cTn id="1" dur="indefinite" restart="never" nodeType="tmRoot"/>
      </p:par>
    </p:tnLst>
  </p:timing>
  <p:hf hdr="0" ftr="0" dt="0"/>
  <p:txStyles>
    <p:titleStyle>
      <a:lvl1pPr algn="ctr" defTabSz="1122363" rtl="0" eaLnBrk="1" fontAlgn="base" hangingPunct="1">
        <a:spcBef>
          <a:spcPct val="0"/>
        </a:spcBef>
        <a:spcAft>
          <a:spcPct val="0"/>
        </a:spcAft>
        <a:defRPr sz="5500" kern="1200">
          <a:solidFill>
            <a:schemeClr val="tx1"/>
          </a:solidFill>
          <a:latin typeface="+mj-lt"/>
          <a:ea typeface="+mj-ea"/>
          <a:cs typeface="+mj-cs"/>
        </a:defRPr>
      </a:lvl1pPr>
      <a:lvl2pPr algn="ctr" defTabSz="1122363" rtl="0" eaLnBrk="1" fontAlgn="base" hangingPunct="1">
        <a:spcBef>
          <a:spcPct val="0"/>
        </a:spcBef>
        <a:spcAft>
          <a:spcPct val="0"/>
        </a:spcAft>
        <a:defRPr sz="5500">
          <a:solidFill>
            <a:schemeClr val="tx1"/>
          </a:solidFill>
          <a:latin typeface="Calibri" pitchFamily="34" charset="0"/>
        </a:defRPr>
      </a:lvl2pPr>
      <a:lvl3pPr algn="ctr" defTabSz="1122363" rtl="0" eaLnBrk="1" fontAlgn="base" hangingPunct="1">
        <a:spcBef>
          <a:spcPct val="0"/>
        </a:spcBef>
        <a:spcAft>
          <a:spcPct val="0"/>
        </a:spcAft>
        <a:defRPr sz="5500">
          <a:solidFill>
            <a:schemeClr val="tx1"/>
          </a:solidFill>
          <a:latin typeface="Calibri" pitchFamily="34" charset="0"/>
        </a:defRPr>
      </a:lvl3pPr>
      <a:lvl4pPr algn="ctr" defTabSz="1122363" rtl="0" eaLnBrk="1" fontAlgn="base" hangingPunct="1">
        <a:spcBef>
          <a:spcPct val="0"/>
        </a:spcBef>
        <a:spcAft>
          <a:spcPct val="0"/>
        </a:spcAft>
        <a:defRPr sz="5500">
          <a:solidFill>
            <a:schemeClr val="tx1"/>
          </a:solidFill>
          <a:latin typeface="Calibri" pitchFamily="34" charset="0"/>
        </a:defRPr>
      </a:lvl4pPr>
      <a:lvl5pPr algn="ctr" defTabSz="1122363" rtl="0" eaLnBrk="1" fontAlgn="base" hangingPunct="1">
        <a:spcBef>
          <a:spcPct val="0"/>
        </a:spcBef>
        <a:spcAft>
          <a:spcPct val="0"/>
        </a:spcAft>
        <a:defRPr sz="5500">
          <a:solidFill>
            <a:schemeClr val="tx1"/>
          </a:solidFill>
          <a:latin typeface="Calibri" pitchFamily="34" charset="0"/>
        </a:defRPr>
      </a:lvl5pPr>
      <a:lvl6pPr marL="457200" algn="ctr" defTabSz="1122363" rtl="0" eaLnBrk="1" fontAlgn="base" hangingPunct="1">
        <a:spcBef>
          <a:spcPct val="0"/>
        </a:spcBef>
        <a:spcAft>
          <a:spcPct val="0"/>
        </a:spcAft>
        <a:defRPr sz="5500">
          <a:solidFill>
            <a:schemeClr val="tx1"/>
          </a:solidFill>
          <a:latin typeface="Calibri" pitchFamily="34" charset="0"/>
        </a:defRPr>
      </a:lvl6pPr>
      <a:lvl7pPr marL="914400" algn="ctr" defTabSz="1122363" rtl="0" eaLnBrk="1" fontAlgn="base" hangingPunct="1">
        <a:spcBef>
          <a:spcPct val="0"/>
        </a:spcBef>
        <a:spcAft>
          <a:spcPct val="0"/>
        </a:spcAft>
        <a:defRPr sz="5500">
          <a:solidFill>
            <a:schemeClr val="tx1"/>
          </a:solidFill>
          <a:latin typeface="Calibri" pitchFamily="34" charset="0"/>
        </a:defRPr>
      </a:lvl7pPr>
      <a:lvl8pPr marL="1371600" algn="ctr" defTabSz="1122363" rtl="0" eaLnBrk="1" fontAlgn="base" hangingPunct="1">
        <a:spcBef>
          <a:spcPct val="0"/>
        </a:spcBef>
        <a:spcAft>
          <a:spcPct val="0"/>
        </a:spcAft>
        <a:defRPr sz="5500">
          <a:solidFill>
            <a:schemeClr val="tx1"/>
          </a:solidFill>
          <a:latin typeface="Calibri" pitchFamily="34" charset="0"/>
        </a:defRPr>
      </a:lvl8pPr>
      <a:lvl9pPr marL="1828800" algn="ctr" defTabSz="1122363" rtl="0" eaLnBrk="1" fontAlgn="base" hangingPunct="1">
        <a:spcBef>
          <a:spcPct val="0"/>
        </a:spcBef>
        <a:spcAft>
          <a:spcPct val="0"/>
        </a:spcAft>
        <a:defRPr sz="5500">
          <a:solidFill>
            <a:schemeClr val="tx1"/>
          </a:solidFill>
          <a:latin typeface="Calibri" pitchFamily="34" charset="0"/>
        </a:defRPr>
      </a:lvl9pPr>
    </p:titleStyle>
    <p:bodyStyle>
      <a:lvl1pPr marL="420688" indent="-420688" algn="l" defTabSz="1122363" rtl="0" eaLnBrk="1" fontAlgn="base" hangingPunct="1">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eaLnBrk="1" fontAlgn="base" hangingPunct="1">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eaLnBrk="1" fontAlgn="base" hangingPunct="1">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eaLnBrk="1" fontAlgn="base" hangingPunct="1">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eaLnBrk="1" fontAlgn="base" hangingPunct="1">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495300" y="635637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3"/>
          </p:nvPr>
        </p:nvSpPr>
        <p:spPr>
          <a:xfrm>
            <a:off x="3384550" y="635637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solidFill>
                <a:prstClr val="black">
                  <a:tint val="75000"/>
                </a:prstClr>
              </a:solidFill>
            </a:endParaRPr>
          </a:p>
        </p:txBody>
      </p:sp>
      <p:sp>
        <p:nvSpPr>
          <p:cNvPr id="6" name="Slide Number Placeholder 5"/>
          <p:cNvSpPr>
            <a:spLocks noGrp="1"/>
          </p:cNvSpPr>
          <p:nvPr>
            <p:ph type="sldNum" sz="quarter" idx="4"/>
          </p:nvPr>
        </p:nvSpPr>
        <p:spPr>
          <a:xfrm>
            <a:off x="7099300" y="635637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1521960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358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iming>
    <p:tnLst>
      <p:par>
        <p:cTn id="1" dur="indefinite" restart="never" nodeType="tmRoot"/>
      </p:par>
    </p:tnLst>
  </p:timing>
  <p:hf hdr="0" ftr="0" dt="0"/>
  <p:txStyles>
    <p:titleStyle>
      <a:lvl1pPr algn="ctr" defTabSz="1122363" rtl="0" eaLnBrk="1" fontAlgn="base" hangingPunct="1">
        <a:spcBef>
          <a:spcPct val="0"/>
        </a:spcBef>
        <a:spcAft>
          <a:spcPct val="0"/>
        </a:spcAft>
        <a:defRPr sz="5500" kern="1200">
          <a:solidFill>
            <a:schemeClr val="tx1"/>
          </a:solidFill>
          <a:latin typeface="+mj-lt"/>
          <a:ea typeface="+mj-ea"/>
          <a:cs typeface="+mj-cs"/>
        </a:defRPr>
      </a:lvl1pPr>
      <a:lvl2pPr algn="ctr" defTabSz="1122363" rtl="0" eaLnBrk="1" fontAlgn="base" hangingPunct="1">
        <a:spcBef>
          <a:spcPct val="0"/>
        </a:spcBef>
        <a:spcAft>
          <a:spcPct val="0"/>
        </a:spcAft>
        <a:defRPr sz="5500">
          <a:solidFill>
            <a:schemeClr val="tx1"/>
          </a:solidFill>
          <a:latin typeface="Calibri" pitchFamily="34" charset="0"/>
        </a:defRPr>
      </a:lvl2pPr>
      <a:lvl3pPr algn="ctr" defTabSz="1122363" rtl="0" eaLnBrk="1" fontAlgn="base" hangingPunct="1">
        <a:spcBef>
          <a:spcPct val="0"/>
        </a:spcBef>
        <a:spcAft>
          <a:spcPct val="0"/>
        </a:spcAft>
        <a:defRPr sz="5500">
          <a:solidFill>
            <a:schemeClr val="tx1"/>
          </a:solidFill>
          <a:latin typeface="Calibri" pitchFamily="34" charset="0"/>
        </a:defRPr>
      </a:lvl3pPr>
      <a:lvl4pPr algn="ctr" defTabSz="1122363" rtl="0" eaLnBrk="1" fontAlgn="base" hangingPunct="1">
        <a:spcBef>
          <a:spcPct val="0"/>
        </a:spcBef>
        <a:spcAft>
          <a:spcPct val="0"/>
        </a:spcAft>
        <a:defRPr sz="5500">
          <a:solidFill>
            <a:schemeClr val="tx1"/>
          </a:solidFill>
          <a:latin typeface="Calibri" pitchFamily="34" charset="0"/>
        </a:defRPr>
      </a:lvl4pPr>
      <a:lvl5pPr algn="ctr" defTabSz="1122363" rtl="0" eaLnBrk="1" fontAlgn="base" hangingPunct="1">
        <a:spcBef>
          <a:spcPct val="0"/>
        </a:spcBef>
        <a:spcAft>
          <a:spcPct val="0"/>
        </a:spcAft>
        <a:defRPr sz="5500">
          <a:solidFill>
            <a:schemeClr val="tx1"/>
          </a:solidFill>
          <a:latin typeface="Calibri" pitchFamily="34" charset="0"/>
        </a:defRPr>
      </a:lvl5pPr>
      <a:lvl6pPr marL="457200" algn="ctr" defTabSz="1122363" rtl="0" eaLnBrk="1" fontAlgn="base" hangingPunct="1">
        <a:spcBef>
          <a:spcPct val="0"/>
        </a:spcBef>
        <a:spcAft>
          <a:spcPct val="0"/>
        </a:spcAft>
        <a:defRPr sz="5500">
          <a:solidFill>
            <a:schemeClr val="tx1"/>
          </a:solidFill>
          <a:latin typeface="Calibri" pitchFamily="34" charset="0"/>
        </a:defRPr>
      </a:lvl6pPr>
      <a:lvl7pPr marL="914400" algn="ctr" defTabSz="1122363" rtl="0" eaLnBrk="1" fontAlgn="base" hangingPunct="1">
        <a:spcBef>
          <a:spcPct val="0"/>
        </a:spcBef>
        <a:spcAft>
          <a:spcPct val="0"/>
        </a:spcAft>
        <a:defRPr sz="5500">
          <a:solidFill>
            <a:schemeClr val="tx1"/>
          </a:solidFill>
          <a:latin typeface="Calibri" pitchFamily="34" charset="0"/>
        </a:defRPr>
      </a:lvl7pPr>
      <a:lvl8pPr marL="1371600" algn="ctr" defTabSz="1122363" rtl="0" eaLnBrk="1" fontAlgn="base" hangingPunct="1">
        <a:spcBef>
          <a:spcPct val="0"/>
        </a:spcBef>
        <a:spcAft>
          <a:spcPct val="0"/>
        </a:spcAft>
        <a:defRPr sz="5500">
          <a:solidFill>
            <a:schemeClr val="tx1"/>
          </a:solidFill>
          <a:latin typeface="Calibri" pitchFamily="34" charset="0"/>
        </a:defRPr>
      </a:lvl8pPr>
      <a:lvl9pPr marL="1828800" algn="ctr" defTabSz="1122363" rtl="0" eaLnBrk="1" fontAlgn="base" hangingPunct="1">
        <a:spcBef>
          <a:spcPct val="0"/>
        </a:spcBef>
        <a:spcAft>
          <a:spcPct val="0"/>
        </a:spcAft>
        <a:defRPr sz="5500">
          <a:solidFill>
            <a:schemeClr val="tx1"/>
          </a:solidFill>
          <a:latin typeface="Calibri" pitchFamily="34" charset="0"/>
        </a:defRPr>
      </a:lvl9pPr>
    </p:titleStyle>
    <p:bodyStyle>
      <a:lvl1pPr marL="420688" indent="-420688" algn="l" defTabSz="1122363" rtl="0" eaLnBrk="1" fontAlgn="base" hangingPunct="1">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eaLnBrk="1" fontAlgn="base" hangingPunct="1">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eaLnBrk="1" fontAlgn="base" hangingPunct="1">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eaLnBrk="1" fontAlgn="base" hangingPunct="1">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eaLnBrk="1" fontAlgn="base" hangingPunct="1">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495300" y="6356379"/>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5A087-0E35-409B-8FF7-BDE12D736C1B}" type="datetimeFigureOut">
              <a:rPr lang="sr-Latn-RS" smtClean="0">
                <a:solidFill>
                  <a:prstClr val="black">
                    <a:tint val="75000"/>
                  </a:prstClr>
                </a:solidFill>
              </a:rPr>
              <a:pPr/>
              <a:t>19.8.2014</a:t>
            </a:fld>
            <a:endParaRPr lang="sr-Latn-RS">
              <a:solidFill>
                <a:prstClr val="black">
                  <a:tint val="75000"/>
                </a:prstClr>
              </a:solidFill>
            </a:endParaRPr>
          </a:p>
        </p:txBody>
      </p:sp>
      <p:sp>
        <p:nvSpPr>
          <p:cNvPr id="5" name="Footer Placeholder 4"/>
          <p:cNvSpPr>
            <a:spLocks noGrp="1"/>
          </p:cNvSpPr>
          <p:nvPr>
            <p:ph type="ftr" sz="quarter" idx="3"/>
          </p:nvPr>
        </p:nvSpPr>
        <p:spPr>
          <a:xfrm>
            <a:off x="3384550" y="6356379"/>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solidFill>
                <a:prstClr val="black">
                  <a:tint val="75000"/>
                </a:prstClr>
              </a:solidFill>
            </a:endParaRPr>
          </a:p>
        </p:txBody>
      </p:sp>
      <p:sp>
        <p:nvSpPr>
          <p:cNvPr id="6" name="Slide Number Placeholder 5"/>
          <p:cNvSpPr>
            <a:spLocks noGrp="1"/>
          </p:cNvSpPr>
          <p:nvPr>
            <p:ph type="sldNum" sz="quarter" idx="4"/>
          </p:nvPr>
        </p:nvSpPr>
        <p:spPr>
          <a:xfrm>
            <a:off x="7099300" y="6356379"/>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B3205-FEBC-4B2C-ABFF-369642FA6BB9}" type="slidenum">
              <a:rPr lang="sr-Latn-RS" smtClean="0">
                <a:solidFill>
                  <a:prstClr val="black">
                    <a:tint val="75000"/>
                  </a:prstClr>
                </a:solidFill>
              </a:rPr>
              <a:pPr/>
              <a:t>‹#›</a:t>
            </a:fld>
            <a:endParaRPr lang="sr-Latn-RS">
              <a:solidFill>
                <a:prstClr val="black">
                  <a:tint val="75000"/>
                </a:prstClr>
              </a:solidFill>
            </a:endParaRPr>
          </a:p>
        </p:txBody>
      </p:sp>
    </p:spTree>
    <p:extLst>
      <p:ext uri="{BB962C8B-B14F-4D97-AF65-F5344CB8AC3E}">
        <p14:creationId xmlns:p14="http://schemas.microsoft.com/office/powerpoint/2010/main" val="141521960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134" descr="ASI-ppt-cover-image-1"/>
          <p:cNvPicPr>
            <a:picLocks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3297436"/>
            <a:ext cx="9906000"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72"/>
          <p:cNvSpPr>
            <a:spLocks noChangeArrowheads="1"/>
          </p:cNvSpPr>
          <p:nvPr userDrawn="1"/>
        </p:nvSpPr>
        <p:spPr bwMode="auto">
          <a:xfrm>
            <a:off x="0" y="6331557"/>
            <a:ext cx="9906000" cy="214312"/>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solidFill>
                <a:srgbClr val="1F497D"/>
              </a:solidFill>
            </a:endParaRPr>
          </a:p>
        </p:txBody>
      </p:sp>
    </p:spTree>
    <p:extLst>
      <p:ext uri="{BB962C8B-B14F-4D97-AF65-F5344CB8AC3E}">
        <p14:creationId xmlns:p14="http://schemas.microsoft.com/office/powerpoint/2010/main" val="377194728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76535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168314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4" r:id="rId7"/>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200469"/>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1282461"/>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6" r:id="rId7"/>
    <p:sldLayoutId id="2147483817" r:id="rId8"/>
    <p:sldLayoutId id="2147483818" r:id="rId9"/>
    <p:sldLayoutId id="2147483819" r:id="rId10"/>
    <p:sldLayoutId id="2147483820" r:id="rId11"/>
  </p:sldLayoutIdLst>
  <p:timing>
    <p:tnLst>
      <p:par>
        <p:cTn id="1" dur="indefinite" restart="never" nodeType="tmRoot"/>
      </p:par>
    </p:tnLst>
  </p:timing>
  <p:hf hdr="0" ftr="0" dt="0"/>
  <p:txStyles>
    <p:titleStyle>
      <a:lvl1pPr algn="ctr" defTabSz="1122363" rtl="0" fontAlgn="base">
        <a:spcBef>
          <a:spcPct val="0"/>
        </a:spcBef>
        <a:spcAft>
          <a:spcPct val="0"/>
        </a:spcAft>
        <a:defRPr sz="5500"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p:titleStyle>
    <p:bodyStyle>
      <a:lvl1pPr marL="420688" indent="-420688" algn="l" defTabSz="1122363" rtl="0" fontAlgn="base">
        <a:spcBef>
          <a:spcPct val="20000"/>
        </a:spcBef>
        <a:spcAft>
          <a:spcPct val="0"/>
        </a:spcAft>
        <a:buFont typeface="Arial" charset="0"/>
        <a:buChar char="•"/>
        <a:defRPr sz="4000" kern="1200">
          <a:solidFill>
            <a:schemeClr val="tx1"/>
          </a:solidFill>
          <a:latin typeface="+mn-lt"/>
          <a:ea typeface="+mn-ea"/>
          <a:cs typeface="+mn-cs"/>
        </a:defRPr>
      </a:lvl1pPr>
      <a:lvl2pPr marL="912813" indent="-350838" algn="l" defTabSz="1122363" rtl="0" fontAlgn="base">
        <a:spcBef>
          <a:spcPct val="20000"/>
        </a:spcBef>
        <a:spcAft>
          <a:spcPct val="0"/>
        </a:spcAft>
        <a:buFont typeface="Arial" charset="0"/>
        <a:buChar char="–"/>
        <a:defRPr sz="3400" kern="1200">
          <a:solidFill>
            <a:schemeClr val="tx1"/>
          </a:solidFill>
          <a:latin typeface="+mn-lt"/>
          <a:ea typeface="+mn-ea"/>
          <a:cs typeface="+mn-cs"/>
        </a:defRPr>
      </a:lvl2pPr>
      <a:lvl3pPr marL="1403350" indent="-279400" algn="l" defTabSz="1122363" rtl="0" fontAlgn="base">
        <a:spcBef>
          <a:spcPct val="20000"/>
        </a:spcBef>
        <a:spcAft>
          <a:spcPct val="0"/>
        </a:spcAft>
        <a:buFont typeface="Arial" charset="0"/>
        <a:buChar char="•"/>
        <a:defRPr sz="2900" kern="1200">
          <a:solidFill>
            <a:schemeClr val="tx1"/>
          </a:solidFill>
          <a:latin typeface="+mn-lt"/>
          <a:ea typeface="+mn-ea"/>
          <a:cs typeface="+mn-cs"/>
        </a:defRPr>
      </a:lvl3pPr>
      <a:lvl4pPr marL="1965325"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4pPr>
      <a:lvl5pPr marL="2527300" indent="-279400" algn="l" defTabSz="1122363" rtl="0" fontAlgn="base">
        <a:spcBef>
          <a:spcPct val="20000"/>
        </a:spcBef>
        <a:spcAft>
          <a:spcPct val="0"/>
        </a:spcAft>
        <a:buFont typeface="Arial" charset="0"/>
        <a:buChar char="»"/>
        <a:defRPr sz="2400" kern="1200">
          <a:solidFill>
            <a:schemeClr val="tx1"/>
          </a:solidFill>
          <a:latin typeface="+mn-lt"/>
          <a:ea typeface="+mn-ea"/>
          <a:cs typeface="+mn-cs"/>
        </a:defRPr>
      </a:lvl5pPr>
      <a:lvl6pPr marL="3090464"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652367"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214269"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776171" indent="-280951" algn="l" defTabSz="1123805"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123805" rtl="0" eaLnBrk="1" latinLnBrk="0" hangingPunct="1">
        <a:defRPr sz="2200" kern="1200">
          <a:solidFill>
            <a:schemeClr val="tx1"/>
          </a:solidFill>
          <a:latin typeface="+mn-lt"/>
          <a:ea typeface="+mn-ea"/>
          <a:cs typeface="+mn-cs"/>
        </a:defRPr>
      </a:lvl1pPr>
      <a:lvl2pPr marL="561903" algn="l" defTabSz="1123805" rtl="0" eaLnBrk="1" latinLnBrk="0" hangingPunct="1">
        <a:defRPr sz="2200" kern="1200">
          <a:solidFill>
            <a:schemeClr val="tx1"/>
          </a:solidFill>
          <a:latin typeface="+mn-lt"/>
          <a:ea typeface="+mn-ea"/>
          <a:cs typeface="+mn-cs"/>
        </a:defRPr>
      </a:lvl2pPr>
      <a:lvl3pPr marL="1123805" algn="l" defTabSz="1123805" rtl="0" eaLnBrk="1" latinLnBrk="0" hangingPunct="1">
        <a:defRPr sz="2200" kern="1200">
          <a:solidFill>
            <a:schemeClr val="tx1"/>
          </a:solidFill>
          <a:latin typeface="+mn-lt"/>
          <a:ea typeface="+mn-ea"/>
          <a:cs typeface="+mn-cs"/>
        </a:defRPr>
      </a:lvl3pPr>
      <a:lvl4pPr marL="1685707" algn="l" defTabSz="1123805" rtl="0" eaLnBrk="1" latinLnBrk="0" hangingPunct="1">
        <a:defRPr sz="2200" kern="1200">
          <a:solidFill>
            <a:schemeClr val="tx1"/>
          </a:solidFill>
          <a:latin typeface="+mn-lt"/>
          <a:ea typeface="+mn-ea"/>
          <a:cs typeface="+mn-cs"/>
        </a:defRPr>
      </a:lvl4pPr>
      <a:lvl5pPr marL="2247610" algn="l" defTabSz="1123805" rtl="0" eaLnBrk="1" latinLnBrk="0" hangingPunct="1">
        <a:defRPr sz="2200" kern="1200">
          <a:solidFill>
            <a:schemeClr val="tx1"/>
          </a:solidFill>
          <a:latin typeface="+mn-lt"/>
          <a:ea typeface="+mn-ea"/>
          <a:cs typeface="+mn-cs"/>
        </a:defRPr>
      </a:lvl5pPr>
      <a:lvl6pPr marL="2809513" algn="l" defTabSz="1123805" rtl="0" eaLnBrk="1" latinLnBrk="0" hangingPunct="1">
        <a:defRPr sz="2200" kern="1200">
          <a:solidFill>
            <a:schemeClr val="tx1"/>
          </a:solidFill>
          <a:latin typeface="+mn-lt"/>
          <a:ea typeface="+mn-ea"/>
          <a:cs typeface="+mn-cs"/>
        </a:defRPr>
      </a:lvl6pPr>
      <a:lvl7pPr marL="3371416" algn="l" defTabSz="1123805" rtl="0" eaLnBrk="1" latinLnBrk="0" hangingPunct="1">
        <a:defRPr sz="2200" kern="1200">
          <a:solidFill>
            <a:schemeClr val="tx1"/>
          </a:solidFill>
          <a:latin typeface="+mn-lt"/>
          <a:ea typeface="+mn-ea"/>
          <a:cs typeface="+mn-cs"/>
        </a:defRPr>
      </a:lvl7pPr>
      <a:lvl8pPr marL="3933318" algn="l" defTabSz="1123805" rtl="0" eaLnBrk="1" latinLnBrk="0" hangingPunct="1">
        <a:defRPr sz="2200" kern="1200">
          <a:solidFill>
            <a:schemeClr val="tx1"/>
          </a:solidFill>
          <a:latin typeface="+mn-lt"/>
          <a:ea typeface="+mn-ea"/>
          <a:cs typeface="+mn-cs"/>
        </a:defRPr>
      </a:lvl8pPr>
      <a:lvl9pPr marL="4495221" algn="l" defTabSz="1123805"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86.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3.xml"/><Relationship Id="rId1" Type="http://schemas.openxmlformats.org/officeDocument/2006/relationships/vmlDrawing" Target="../drawings/vmlDrawing1.vml"/><Relationship Id="rId5" Type="http://schemas.openxmlformats.org/officeDocument/2006/relationships/image" Target="../media/image13.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3.xml"/><Relationship Id="rId1" Type="http://schemas.openxmlformats.org/officeDocument/2006/relationships/vmlDrawing" Target="../drawings/vmlDrawing2.vml"/><Relationship Id="rId5" Type="http://schemas.openxmlformats.org/officeDocument/2006/relationships/image" Target="../media/image14.e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3.xml"/><Relationship Id="rId1" Type="http://schemas.openxmlformats.org/officeDocument/2006/relationships/vmlDrawing" Target="../drawings/vmlDrawing3.vml"/><Relationship Id="rId5" Type="http://schemas.openxmlformats.org/officeDocument/2006/relationships/image" Target="../media/image15.e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5.xml"/><Relationship Id="rId7" Type="http://schemas.openxmlformats.org/officeDocument/2006/relationships/image" Target="../media/image17.emf"/><Relationship Id="rId2" Type="http://schemas.openxmlformats.org/officeDocument/2006/relationships/slideLayout" Target="../slideLayouts/slideLayout93.xml"/><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image" Target="../media/image19.emf"/><Relationship Id="rId5" Type="http://schemas.openxmlformats.org/officeDocument/2006/relationships/image" Target="../media/image16.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18.e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6.xml"/><Relationship Id="rId7" Type="http://schemas.openxmlformats.org/officeDocument/2006/relationships/image" Target="../media/image21.emf"/><Relationship Id="rId2" Type="http://schemas.openxmlformats.org/officeDocument/2006/relationships/slideLayout" Target="../slideLayouts/slideLayout93.xml"/><Relationship Id="rId1" Type="http://schemas.openxmlformats.org/officeDocument/2006/relationships/vmlDrawing" Target="../drawings/vmlDrawing5.vml"/><Relationship Id="rId6" Type="http://schemas.openxmlformats.org/officeDocument/2006/relationships/oleObject" Target="../embeddings/oleObject9.bin"/><Relationship Id="rId11" Type="http://schemas.openxmlformats.org/officeDocument/2006/relationships/image" Target="../media/image23.emf"/><Relationship Id="rId5" Type="http://schemas.openxmlformats.org/officeDocument/2006/relationships/image" Target="../media/image20.e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22.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7.xml"/><Relationship Id="rId7" Type="http://schemas.openxmlformats.org/officeDocument/2006/relationships/image" Target="../media/image25.emf"/><Relationship Id="rId2" Type="http://schemas.openxmlformats.org/officeDocument/2006/relationships/slideLayout" Target="../slideLayouts/slideLayout93.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image" Target="../media/image24.emf"/><Relationship Id="rId4" Type="http://schemas.openxmlformats.org/officeDocument/2006/relationships/oleObject" Target="../embeddings/oleObject12.bin"/><Relationship Id="rId9" Type="http://schemas.openxmlformats.org/officeDocument/2006/relationships/image" Target="../media/image26.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93.xml"/><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image" Target="../media/image27.emf"/><Relationship Id="rId4" Type="http://schemas.openxmlformats.org/officeDocument/2006/relationships/oleObject" Target="../embeddings/oleObject15.bin"/><Relationship Id="rId9" Type="http://schemas.openxmlformats.org/officeDocument/2006/relationships/image" Target="../media/image29.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9.xml"/><Relationship Id="rId7" Type="http://schemas.openxmlformats.org/officeDocument/2006/relationships/image" Target="../media/image31.emf"/><Relationship Id="rId2" Type="http://schemas.openxmlformats.org/officeDocument/2006/relationships/slideLayout" Target="../slideLayouts/slideLayout93.xml"/><Relationship Id="rId1" Type="http://schemas.openxmlformats.org/officeDocument/2006/relationships/vmlDrawing" Target="../drawings/vmlDrawing8.vml"/><Relationship Id="rId6" Type="http://schemas.openxmlformats.org/officeDocument/2006/relationships/oleObject" Target="../embeddings/oleObject19.bin"/><Relationship Id="rId5" Type="http://schemas.openxmlformats.org/officeDocument/2006/relationships/image" Target="../media/image30.emf"/><Relationship Id="rId4" Type="http://schemas.openxmlformats.org/officeDocument/2006/relationships/oleObject" Target="../embeddings/oleObject18.bin"/><Relationship Id="rId9" Type="http://schemas.openxmlformats.org/officeDocument/2006/relationships/image" Target="../media/image32.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notesSlide" Target="../notesSlides/notesSlide10.xml"/><Relationship Id="rId7" Type="http://schemas.openxmlformats.org/officeDocument/2006/relationships/image" Target="../media/image34.emf"/><Relationship Id="rId2" Type="http://schemas.openxmlformats.org/officeDocument/2006/relationships/slideLayout" Target="../slideLayouts/slideLayout93.xml"/><Relationship Id="rId1" Type="http://schemas.openxmlformats.org/officeDocument/2006/relationships/vmlDrawing" Target="../drawings/vmlDrawing9.vml"/><Relationship Id="rId6" Type="http://schemas.openxmlformats.org/officeDocument/2006/relationships/oleObject" Target="../embeddings/oleObject22.bin"/><Relationship Id="rId5" Type="http://schemas.openxmlformats.org/officeDocument/2006/relationships/image" Target="../media/image33.emf"/><Relationship Id="rId4" Type="http://schemas.openxmlformats.org/officeDocument/2006/relationships/oleObject" Target="../embeddings/oleObject21.bin"/><Relationship Id="rId9" Type="http://schemas.openxmlformats.org/officeDocument/2006/relationships/image" Target="../media/image35.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notesSlide" Target="../notesSlides/notesSlide11.xml"/><Relationship Id="rId7" Type="http://schemas.openxmlformats.org/officeDocument/2006/relationships/image" Target="../media/image37.emf"/><Relationship Id="rId2" Type="http://schemas.openxmlformats.org/officeDocument/2006/relationships/slideLayout" Target="../slideLayouts/slideLayout93.xml"/><Relationship Id="rId1" Type="http://schemas.openxmlformats.org/officeDocument/2006/relationships/vmlDrawing" Target="../drawings/vmlDrawing10.vml"/><Relationship Id="rId6" Type="http://schemas.openxmlformats.org/officeDocument/2006/relationships/oleObject" Target="../embeddings/oleObject25.bin"/><Relationship Id="rId5" Type="http://schemas.openxmlformats.org/officeDocument/2006/relationships/image" Target="../media/image36.emf"/><Relationship Id="rId4" Type="http://schemas.openxmlformats.org/officeDocument/2006/relationships/oleObject" Target="../embeddings/oleObject24.bin"/><Relationship Id="rId9" Type="http://schemas.openxmlformats.org/officeDocument/2006/relationships/image" Target="../media/image38.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3.xml"/><Relationship Id="rId1" Type="http://schemas.openxmlformats.org/officeDocument/2006/relationships/vmlDrawing" Target="../drawings/vmlDrawing11.vml"/><Relationship Id="rId5" Type="http://schemas.openxmlformats.org/officeDocument/2006/relationships/image" Target="../media/image39.emf"/><Relationship Id="rId4" Type="http://schemas.openxmlformats.org/officeDocument/2006/relationships/oleObject" Target="../embeddings/oleObject27.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notesSlide" Target="../notesSlides/notesSlide13.xml"/><Relationship Id="rId7" Type="http://schemas.openxmlformats.org/officeDocument/2006/relationships/image" Target="../media/image41.emf"/><Relationship Id="rId2" Type="http://schemas.openxmlformats.org/officeDocument/2006/relationships/slideLayout" Target="../slideLayouts/slideLayout93.xml"/><Relationship Id="rId1" Type="http://schemas.openxmlformats.org/officeDocument/2006/relationships/vmlDrawing" Target="../drawings/vmlDrawing12.vml"/><Relationship Id="rId6" Type="http://schemas.openxmlformats.org/officeDocument/2006/relationships/oleObject" Target="../embeddings/oleObject29.bin"/><Relationship Id="rId11" Type="http://schemas.openxmlformats.org/officeDocument/2006/relationships/image" Target="../media/image43.emf"/><Relationship Id="rId5" Type="http://schemas.openxmlformats.org/officeDocument/2006/relationships/image" Target="../media/image40.emf"/><Relationship Id="rId10" Type="http://schemas.openxmlformats.org/officeDocument/2006/relationships/oleObject" Target="../embeddings/oleObject31.bin"/><Relationship Id="rId4" Type="http://schemas.openxmlformats.org/officeDocument/2006/relationships/oleObject" Target="../embeddings/oleObject28.bin"/><Relationship Id="rId9" Type="http://schemas.openxmlformats.org/officeDocument/2006/relationships/image" Target="../media/image42.e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notesSlide" Target="../notesSlides/notesSlide14.xml"/><Relationship Id="rId7" Type="http://schemas.openxmlformats.org/officeDocument/2006/relationships/image" Target="../media/image45.emf"/><Relationship Id="rId2" Type="http://schemas.openxmlformats.org/officeDocument/2006/relationships/slideLayout" Target="../slideLayouts/slideLayout93.xml"/><Relationship Id="rId1" Type="http://schemas.openxmlformats.org/officeDocument/2006/relationships/vmlDrawing" Target="../drawings/vmlDrawing13.vml"/><Relationship Id="rId6" Type="http://schemas.openxmlformats.org/officeDocument/2006/relationships/oleObject" Target="../embeddings/oleObject33.bin"/><Relationship Id="rId11" Type="http://schemas.openxmlformats.org/officeDocument/2006/relationships/image" Target="../media/image47.emf"/><Relationship Id="rId5" Type="http://schemas.openxmlformats.org/officeDocument/2006/relationships/image" Target="../media/image44.emf"/><Relationship Id="rId10" Type="http://schemas.openxmlformats.org/officeDocument/2006/relationships/oleObject" Target="../embeddings/oleObject35.bin"/><Relationship Id="rId4" Type="http://schemas.openxmlformats.org/officeDocument/2006/relationships/oleObject" Target="../embeddings/oleObject32.bin"/><Relationship Id="rId9" Type="http://schemas.openxmlformats.org/officeDocument/2006/relationships/image" Target="../media/image46.e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15.xml"/><Relationship Id="rId7" Type="http://schemas.openxmlformats.org/officeDocument/2006/relationships/image" Target="../media/image49.emf"/><Relationship Id="rId2" Type="http://schemas.openxmlformats.org/officeDocument/2006/relationships/slideLayout" Target="../slideLayouts/slideLayout93.xml"/><Relationship Id="rId1" Type="http://schemas.openxmlformats.org/officeDocument/2006/relationships/vmlDrawing" Target="../drawings/vmlDrawing14.vml"/><Relationship Id="rId6" Type="http://schemas.openxmlformats.org/officeDocument/2006/relationships/oleObject" Target="../embeddings/oleObject37.bin"/><Relationship Id="rId5" Type="http://schemas.openxmlformats.org/officeDocument/2006/relationships/image" Target="../media/image48.emf"/><Relationship Id="rId4" Type="http://schemas.openxmlformats.org/officeDocument/2006/relationships/oleObject" Target="../embeddings/oleObject36.bin"/><Relationship Id="rId9" Type="http://schemas.openxmlformats.org/officeDocument/2006/relationships/image" Target="../media/image50.e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notesSlide" Target="../notesSlides/notesSlide16.xml"/><Relationship Id="rId7" Type="http://schemas.openxmlformats.org/officeDocument/2006/relationships/image" Target="../media/image52.emf"/><Relationship Id="rId2" Type="http://schemas.openxmlformats.org/officeDocument/2006/relationships/slideLayout" Target="../slideLayouts/slideLayout93.xml"/><Relationship Id="rId1" Type="http://schemas.openxmlformats.org/officeDocument/2006/relationships/vmlDrawing" Target="../drawings/vmlDrawing15.vml"/><Relationship Id="rId6" Type="http://schemas.openxmlformats.org/officeDocument/2006/relationships/oleObject" Target="../embeddings/oleObject40.bin"/><Relationship Id="rId5" Type="http://schemas.openxmlformats.org/officeDocument/2006/relationships/image" Target="../media/image51.emf"/><Relationship Id="rId4" Type="http://schemas.openxmlformats.org/officeDocument/2006/relationships/oleObject" Target="../embeddings/oleObject39.bin"/><Relationship Id="rId9" Type="http://schemas.openxmlformats.org/officeDocument/2006/relationships/image" Target="../media/image53.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notesSlide" Target="../notesSlides/notesSlide17.xml"/><Relationship Id="rId7" Type="http://schemas.openxmlformats.org/officeDocument/2006/relationships/image" Target="../media/image55.emf"/><Relationship Id="rId2" Type="http://schemas.openxmlformats.org/officeDocument/2006/relationships/slideLayout" Target="../slideLayouts/slideLayout93.xml"/><Relationship Id="rId1" Type="http://schemas.openxmlformats.org/officeDocument/2006/relationships/vmlDrawing" Target="../drawings/vmlDrawing16.vml"/><Relationship Id="rId6" Type="http://schemas.openxmlformats.org/officeDocument/2006/relationships/oleObject" Target="../embeddings/oleObject43.bin"/><Relationship Id="rId5" Type="http://schemas.openxmlformats.org/officeDocument/2006/relationships/image" Target="../media/image54.emf"/><Relationship Id="rId4" Type="http://schemas.openxmlformats.org/officeDocument/2006/relationships/oleObject" Target="../embeddings/oleObject42.bin"/><Relationship Id="rId9" Type="http://schemas.openxmlformats.org/officeDocument/2006/relationships/image" Target="../media/image56.e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notesSlide" Target="../notesSlides/notesSlide18.xml"/><Relationship Id="rId7" Type="http://schemas.openxmlformats.org/officeDocument/2006/relationships/image" Target="../media/image58.emf"/><Relationship Id="rId2" Type="http://schemas.openxmlformats.org/officeDocument/2006/relationships/slideLayout" Target="../slideLayouts/slideLayout93.xml"/><Relationship Id="rId1" Type="http://schemas.openxmlformats.org/officeDocument/2006/relationships/vmlDrawing" Target="../drawings/vmlDrawing17.vml"/><Relationship Id="rId6" Type="http://schemas.openxmlformats.org/officeDocument/2006/relationships/oleObject" Target="../embeddings/oleObject46.bin"/><Relationship Id="rId5" Type="http://schemas.openxmlformats.org/officeDocument/2006/relationships/image" Target="../media/image57.emf"/><Relationship Id="rId4" Type="http://schemas.openxmlformats.org/officeDocument/2006/relationships/oleObject" Target="../embeddings/oleObject45.bin"/><Relationship Id="rId9" Type="http://schemas.openxmlformats.org/officeDocument/2006/relationships/image" Target="../media/image59.e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notesSlide" Target="../notesSlides/notesSlide19.xml"/><Relationship Id="rId7" Type="http://schemas.openxmlformats.org/officeDocument/2006/relationships/image" Target="../media/image61.emf"/><Relationship Id="rId2" Type="http://schemas.openxmlformats.org/officeDocument/2006/relationships/slideLayout" Target="../slideLayouts/slideLayout93.xml"/><Relationship Id="rId1" Type="http://schemas.openxmlformats.org/officeDocument/2006/relationships/vmlDrawing" Target="../drawings/vmlDrawing18.vml"/><Relationship Id="rId6" Type="http://schemas.openxmlformats.org/officeDocument/2006/relationships/oleObject" Target="../embeddings/oleObject49.bin"/><Relationship Id="rId5" Type="http://schemas.openxmlformats.org/officeDocument/2006/relationships/image" Target="../media/image60.emf"/><Relationship Id="rId4" Type="http://schemas.openxmlformats.org/officeDocument/2006/relationships/oleObject" Target="../embeddings/oleObject48.bin"/><Relationship Id="rId9" Type="http://schemas.openxmlformats.org/officeDocument/2006/relationships/image" Target="../media/image62.e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93.xml"/><Relationship Id="rId1" Type="http://schemas.openxmlformats.org/officeDocument/2006/relationships/vmlDrawing" Target="../drawings/vmlDrawing19.vml"/><Relationship Id="rId5" Type="http://schemas.openxmlformats.org/officeDocument/2006/relationships/image" Target="../media/image63.emf"/><Relationship Id="rId4" Type="http://schemas.openxmlformats.org/officeDocument/2006/relationships/oleObject" Target="../embeddings/oleObject51.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3.xml"/><Relationship Id="rId1" Type="http://schemas.openxmlformats.org/officeDocument/2006/relationships/vmlDrawing" Target="../drawings/vmlDrawing20.vml"/><Relationship Id="rId5" Type="http://schemas.openxmlformats.org/officeDocument/2006/relationships/image" Target="../media/image64.emf"/><Relationship Id="rId4" Type="http://schemas.openxmlformats.org/officeDocument/2006/relationships/oleObject" Target="../embeddings/oleObject52.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93.xml"/><Relationship Id="rId1" Type="http://schemas.openxmlformats.org/officeDocument/2006/relationships/vmlDrawing" Target="../drawings/vmlDrawing21.vml"/><Relationship Id="rId5" Type="http://schemas.openxmlformats.org/officeDocument/2006/relationships/image" Target="../media/image65.emf"/><Relationship Id="rId4" Type="http://schemas.openxmlformats.org/officeDocument/2006/relationships/oleObject" Target="../embeddings/oleObject53.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93.xml"/><Relationship Id="rId1" Type="http://schemas.openxmlformats.org/officeDocument/2006/relationships/vmlDrawing" Target="../drawings/vmlDrawing22.vml"/><Relationship Id="rId5" Type="http://schemas.openxmlformats.org/officeDocument/2006/relationships/image" Target="../media/image66.emf"/><Relationship Id="rId4" Type="http://schemas.openxmlformats.org/officeDocument/2006/relationships/oleObject" Target="../embeddings/oleObject54.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3.xml"/><Relationship Id="rId1" Type="http://schemas.openxmlformats.org/officeDocument/2006/relationships/vmlDrawing" Target="../drawings/vmlDrawing23.vml"/><Relationship Id="rId5" Type="http://schemas.openxmlformats.org/officeDocument/2006/relationships/image" Target="../media/image67.emf"/><Relationship Id="rId4" Type="http://schemas.openxmlformats.org/officeDocument/2006/relationships/oleObject" Target="../embeddings/oleObject55.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93.xml"/><Relationship Id="rId1" Type="http://schemas.openxmlformats.org/officeDocument/2006/relationships/vmlDrawing" Target="../drawings/vmlDrawing24.vml"/><Relationship Id="rId5" Type="http://schemas.openxmlformats.org/officeDocument/2006/relationships/image" Target="../media/image68.emf"/><Relationship Id="rId4" Type="http://schemas.openxmlformats.org/officeDocument/2006/relationships/oleObject" Target="../embeddings/oleObject56.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93.xml"/><Relationship Id="rId1" Type="http://schemas.openxmlformats.org/officeDocument/2006/relationships/vmlDrawing" Target="../drawings/vmlDrawing25.vml"/><Relationship Id="rId5" Type="http://schemas.openxmlformats.org/officeDocument/2006/relationships/image" Target="../media/image69.emf"/><Relationship Id="rId4" Type="http://schemas.openxmlformats.org/officeDocument/2006/relationships/oleObject" Target="../embeddings/oleObject57.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93.xml"/><Relationship Id="rId1" Type="http://schemas.openxmlformats.org/officeDocument/2006/relationships/vmlDrawing" Target="../drawings/vmlDrawing26.vml"/><Relationship Id="rId5" Type="http://schemas.openxmlformats.org/officeDocument/2006/relationships/image" Target="../media/image70.emf"/><Relationship Id="rId4" Type="http://schemas.openxmlformats.org/officeDocument/2006/relationships/oleObject" Target="../embeddings/oleObject58.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3.xml"/><Relationship Id="rId1" Type="http://schemas.openxmlformats.org/officeDocument/2006/relationships/vmlDrawing" Target="../drawings/vmlDrawing27.vml"/><Relationship Id="rId5" Type="http://schemas.openxmlformats.org/officeDocument/2006/relationships/image" Target="../media/image71.emf"/><Relationship Id="rId4" Type="http://schemas.openxmlformats.org/officeDocument/2006/relationships/oleObject" Target="../embeddings/oleObject59.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93.xml"/><Relationship Id="rId1" Type="http://schemas.openxmlformats.org/officeDocument/2006/relationships/vmlDrawing" Target="../drawings/vmlDrawing28.vml"/><Relationship Id="rId5" Type="http://schemas.openxmlformats.org/officeDocument/2006/relationships/image" Target="../media/image72.emf"/><Relationship Id="rId4" Type="http://schemas.openxmlformats.org/officeDocument/2006/relationships/oleObject" Target="../embeddings/oleObject60.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93.xml"/><Relationship Id="rId1" Type="http://schemas.openxmlformats.org/officeDocument/2006/relationships/vmlDrawing" Target="../drawings/vmlDrawing29.vml"/><Relationship Id="rId5" Type="http://schemas.openxmlformats.org/officeDocument/2006/relationships/image" Target="../media/image73.emf"/><Relationship Id="rId4" Type="http://schemas.openxmlformats.org/officeDocument/2006/relationships/oleObject" Target="../embeddings/oleObject61.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93.xml"/><Relationship Id="rId1" Type="http://schemas.openxmlformats.org/officeDocument/2006/relationships/vmlDrawing" Target="../drawings/vmlDrawing30.vml"/><Relationship Id="rId5" Type="http://schemas.openxmlformats.org/officeDocument/2006/relationships/image" Target="../media/image74.emf"/><Relationship Id="rId4" Type="http://schemas.openxmlformats.org/officeDocument/2006/relationships/oleObject" Target="../embeddings/oleObject62.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93.xml"/><Relationship Id="rId1" Type="http://schemas.openxmlformats.org/officeDocument/2006/relationships/vmlDrawing" Target="../drawings/vmlDrawing31.vml"/><Relationship Id="rId5" Type="http://schemas.openxmlformats.org/officeDocument/2006/relationships/image" Target="../media/image75.emf"/><Relationship Id="rId4" Type="http://schemas.openxmlformats.org/officeDocument/2006/relationships/oleObject" Target="../embeddings/oleObject63.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93.xml"/><Relationship Id="rId1" Type="http://schemas.openxmlformats.org/officeDocument/2006/relationships/vmlDrawing" Target="../drawings/vmlDrawing32.vml"/><Relationship Id="rId5" Type="http://schemas.openxmlformats.org/officeDocument/2006/relationships/image" Target="../media/image76.emf"/><Relationship Id="rId4" Type="http://schemas.openxmlformats.org/officeDocument/2006/relationships/oleObject" Target="../embeddings/oleObject64.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93.xml"/><Relationship Id="rId1" Type="http://schemas.openxmlformats.org/officeDocument/2006/relationships/vmlDrawing" Target="../drawings/vmlDrawing33.vml"/><Relationship Id="rId5" Type="http://schemas.openxmlformats.org/officeDocument/2006/relationships/image" Target="../media/image77.emf"/><Relationship Id="rId4" Type="http://schemas.openxmlformats.org/officeDocument/2006/relationships/oleObject" Target="../embeddings/oleObject65.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93.xml"/><Relationship Id="rId1" Type="http://schemas.openxmlformats.org/officeDocument/2006/relationships/vmlDrawing" Target="../drawings/vmlDrawing34.vml"/><Relationship Id="rId5" Type="http://schemas.openxmlformats.org/officeDocument/2006/relationships/image" Target="../media/image78.emf"/><Relationship Id="rId4" Type="http://schemas.openxmlformats.org/officeDocument/2006/relationships/oleObject" Target="../embeddings/oleObject66.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93.xml"/><Relationship Id="rId1" Type="http://schemas.openxmlformats.org/officeDocument/2006/relationships/vmlDrawing" Target="../drawings/vmlDrawing35.vml"/><Relationship Id="rId5" Type="http://schemas.openxmlformats.org/officeDocument/2006/relationships/image" Target="../media/image79.emf"/><Relationship Id="rId4" Type="http://schemas.openxmlformats.org/officeDocument/2006/relationships/oleObject" Target="../embeddings/oleObject67.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93.xml"/><Relationship Id="rId1" Type="http://schemas.openxmlformats.org/officeDocument/2006/relationships/vmlDrawing" Target="../drawings/vmlDrawing36.vml"/><Relationship Id="rId5" Type="http://schemas.openxmlformats.org/officeDocument/2006/relationships/image" Target="../media/image80.emf"/><Relationship Id="rId4" Type="http://schemas.openxmlformats.org/officeDocument/2006/relationships/oleObject" Target="../embeddings/oleObject68.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93.xml"/><Relationship Id="rId1" Type="http://schemas.openxmlformats.org/officeDocument/2006/relationships/vmlDrawing" Target="../drawings/vmlDrawing37.vml"/><Relationship Id="rId5" Type="http://schemas.openxmlformats.org/officeDocument/2006/relationships/image" Target="../media/image81.emf"/><Relationship Id="rId4" Type="http://schemas.openxmlformats.org/officeDocument/2006/relationships/oleObject" Target="../embeddings/oleObject69.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93.xml"/><Relationship Id="rId1" Type="http://schemas.openxmlformats.org/officeDocument/2006/relationships/vmlDrawing" Target="../drawings/vmlDrawing38.vml"/><Relationship Id="rId5" Type="http://schemas.openxmlformats.org/officeDocument/2006/relationships/image" Target="../media/image82.emf"/><Relationship Id="rId4" Type="http://schemas.openxmlformats.org/officeDocument/2006/relationships/oleObject" Target="../embeddings/oleObject70.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93.xml"/><Relationship Id="rId1" Type="http://schemas.openxmlformats.org/officeDocument/2006/relationships/vmlDrawing" Target="../drawings/vmlDrawing39.vml"/><Relationship Id="rId5" Type="http://schemas.openxmlformats.org/officeDocument/2006/relationships/image" Target="../media/image83.emf"/><Relationship Id="rId4" Type="http://schemas.openxmlformats.org/officeDocument/2006/relationships/oleObject" Target="../embeddings/oleObject71.bin"/></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93.xml"/><Relationship Id="rId1" Type="http://schemas.openxmlformats.org/officeDocument/2006/relationships/vmlDrawing" Target="../drawings/vmlDrawing40.vml"/><Relationship Id="rId5" Type="http://schemas.openxmlformats.org/officeDocument/2006/relationships/image" Target="../media/image84.emf"/><Relationship Id="rId4" Type="http://schemas.openxmlformats.org/officeDocument/2006/relationships/oleObject" Target="../embeddings/oleObject72.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93.xml"/><Relationship Id="rId1" Type="http://schemas.openxmlformats.org/officeDocument/2006/relationships/vmlDrawing" Target="../drawings/vmlDrawing41.vml"/><Relationship Id="rId5" Type="http://schemas.openxmlformats.org/officeDocument/2006/relationships/image" Target="../media/image85.emf"/><Relationship Id="rId4" Type="http://schemas.openxmlformats.org/officeDocument/2006/relationships/oleObject" Target="../embeddings/oleObject73.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93.xml"/><Relationship Id="rId1" Type="http://schemas.openxmlformats.org/officeDocument/2006/relationships/vmlDrawing" Target="../drawings/vmlDrawing42.vml"/><Relationship Id="rId5" Type="http://schemas.openxmlformats.org/officeDocument/2006/relationships/image" Target="../media/image86.emf"/><Relationship Id="rId4" Type="http://schemas.openxmlformats.org/officeDocument/2006/relationships/oleObject" Target="../embeddings/oleObject74.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93.xml"/><Relationship Id="rId1" Type="http://schemas.openxmlformats.org/officeDocument/2006/relationships/vmlDrawing" Target="../drawings/vmlDrawing43.vml"/><Relationship Id="rId5" Type="http://schemas.openxmlformats.org/officeDocument/2006/relationships/image" Target="../media/image87.emf"/><Relationship Id="rId4" Type="http://schemas.openxmlformats.org/officeDocument/2006/relationships/oleObject" Target="../embeddings/oleObject75.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93.xml"/><Relationship Id="rId1" Type="http://schemas.openxmlformats.org/officeDocument/2006/relationships/vmlDrawing" Target="../drawings/vmlDrawing44.vml"/><Relationship Id="rId5" Type="http://schemas.openxmlformats.org/officeDocument/2006/relationships/image" Target="../media/image88.emf"/><Relationship Id="rId4" Type="http://schemas.openxmlformats.org/officeDocument/2006/relationships/oleObject" Target="../embeddings/oleObject76.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93.xml"/><Relationship Id="rId1" Type="http://schemas.openxmlformats.org/officeDocument/2006/relationships/vmlDrawing" Target="../drawings/vmlDrawing45.vml"/><Relationship Id="rId5" Type="http://schemas.openxmlformats.org/officeDocument/2006/relationships/image" Target="../media/image89.emf"/><Relationship Id="rId4" Type="http://schemas.openxmlformats.org/officeDocument/2006/relationships/oleObject" Target="../embeddings/oleObject77.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93.xml"/><Relationship Id="rId1" Type="http://schemas.openxmlformats.org/officeDocument/2006/relationships/vmlDrawing" Target="../drawings/vmlDrawing46.vml"/><Relationship Id="rId5" Type="http://schemas.openxmlformats.org/officeDocument/2006/relationships/image" Target="../media/image90.emf"/><Relationship Id="rId4" Type="http://schemas.openxmlformats.org/officeDocument/2006/relationships/oleObject" Target="../embeddings/oleObject78.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93.xml"/><Relationship Id="rId1" Type="http://schemas.openxmlformats.org/officeDocument/2006/relationships/vmlDrawing" Target="../drawings/vmlDrawing47.vml"/><Relationship Id="rId5" Type="http://schemas.openxmlformats.org/officeDocument/2006/relationships/image" Target="../media/image91.emf"/><Relationship Id="rId4" Type="http://schemas.openxmlformats.org/officeDocument/2006/relationships/oleObject" Target="../embeddings/oleObject79.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93.xml"/><Relationship Id="rId1" Type="http://schemas.openxmlformats.org/officeDocument/2006/relationships/vmlDrawing" Target="../drawings/vmlDrawing48.vml"/><Relationship Id="rId5" Type="http://schemas.openxmlformats.org/officeDocument/2006/relationships/image" Target="../media/image92.emf"/><Relationship Id="rId4" Type="http://schemas.openxmlformats.org/officeDocument/2006/relationships/oleObject" Target="../embeddings/oleObject80.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93.xml"/><Relationship Id="rId1" Type="http://schemas.openxmlformats.org/officeDocument/2006/relationships/vmlDrawing" Target="../drawings/vmlDrawing49.vml"/><Relationship Id="rId5" Type="http://schemas.openxmlformats.org/officeDocument/2006/relationships/image" Target="../media/image93.emf"/><Relationship Id="rId4" Type="http://schemas.openxmlformats.org/officeDocument/2006/relationships/oleObject" Target="../embeddings/oleObject81.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93.xml"/><Relationship Id="rId1" Type="http://schemas.openxmlformats.org/officeDocument/2006/relationships/vmlDrawing" Target="../drawings/vmlDrawing50.vml"/><Relationship Id="rId5" Type="http://schemas.openxmlformats.org/officeDocument/2006/relationships/image" Target="../media/image94.emf"/><Relationship Id="rId4" Type="http://schemas.openxmlformats.org/officeDocument/2006/relationships/oleObject" Target="../embeddings/oleObject82.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93.xml"/><Relationship Id="rId1" Type="http://schemas.openxmlformats.org/officeDocument/2006/relationships/vmlDrawing" Target="../drawings/vmlDrawing51.vml"/><Relationship Id="rId5" Type="http://schemas.openxmlformats.org/officeDocument/2006/relationships/image" Target="../media/image95.emf"/><Relationship Id="rId4" Type="http://schemas.openxmlformats.org/officeDocument/2006/relationships/oleObject" Target="../embeddings/oleObject83.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93.xml"/><Relationship Id="rId1" Type="http://schemas.openxmlformats.org/officeDocument/2006/relationships/vmlDrawing" Target="../drawings/vmlDrawing52.vml"/><Relationship Id="rId5" Type="http://schemas.openxmlformats.org/officeDocument/2006/relationships/image" Target="../media/image96.emf"/><Relationship Id="rId4" Type="http://schemas.openxmlformats.org/officeDocument/2006/relationships/oleObject" Target="../embeddings/oleObject84.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93.xml"/><Relationship Id="rId1" Type="http://schemas.openxmlformats.org/officeDocument/2006/relationships/vmlDrawing" Target="../drawings/vmlDrawing53.vml"/><Relationship Id="rId5" Type="http://schemas.openxmlformats.org/officeDocument/2006/relationships/image" Target="../media/image97.emf"/><Relationship Id="rId4" Type="http://schemas.openxmlformats.org/officeDocument/2006/relationships/oleObject" Target="../embeddings/oleObject85.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93.xml"/><Relationship Id="rId1" Type="http://schemas.openxmlformats.org/officeDocument/2006/relationships/vmlDrawing" Target="../drawings/vmlDrawing54.vml"/><Relationship Id="rId5" Type="http://schemas.openxmlformats.org/officeDocument/2006/relationships/image" Target="../media/image98.emf"/><Relationship Id="rId4" Type="http://schemas.openxmlformats.org/officeDocument/2006/relationships/oleObject" Target="../embeddings/oleObject86.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93.xml"/><Relationship Id="rId1" Type="http://schemas.openxmlformats.org/officeDocument/2006/relationships/vmlDrawing" Target="../drawings/vmlDrawing55.vml"/><Relationship Id="rId5" Type="http://schemas.openxmlformats.org/officeDocument/2006/relationships/image" Target="../media/image99.emf"/><Relationship Id="rId4" Type="http://schemas.openxmlformats.org/officeDocument/2006/relationships/oleObject" Target="../embeddings/oleObject87.bin"/></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93.xml"/><Relationship Id="rId1" Type="http://schemas.openxmlformats.org/officeDocument/2006/relationships/vmlDrawing" Target="../drawings/vmlDrawing56.vml"/><Relationship Id="rId5" Type="http://schemas.openxmlformats.org/officeDocument/2006/relationships/image" Target="../media/image100.emf"/><Relationship Id="rId4" Type="http://schemas.openxmlformats.org/officeDocument/2006/relationships/oleObject" Target="../embeddings/oleObject88.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58.xml"/><Relationship Id="rId7" Type="http://schemas.openxmlformats.org/officeDocument/2006/relationships/image" Target="../media/image102.emf"/><Relationship Id="rId2" Type="http://schemas.openxmlformats.org/officeDocument/2006/relationships/slideLayout" Target="../slideLayouts/slideLayout93.xml"/><Relationship Id="rId1" Type="http://schemas.openxmlformats.org/officeDocument/2006/relationships/vmlDrawing" Target="../drawings/vmlDrawing57.vml"/><Relationship Id="rId6" Type="http://schemas.openxmlformats.org/officeDocument/2006/relationships/oleObject" Target="../embeddings/oleObject90.bin"/><Relationship Id="rId5" Type="http://schemas.openxmlformats.org/officeDocument/2006/relationships/image" Target="../media/image101.emf"/><Relationship Id="rId4" Type="http://schemas.openxmlformats.org/officeDocument/2006/relationships/oleObject" Target="../embeddings/oleObject89.bin"/></Relationships>
</file>

<file path=ppt/slides/_rels/slide71.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18" Type="http://schemas.openxmlformats.org/officeDocument/2006/relationships/image" Target="../media/image116.png"/><Relationship Id="rId3" Type="http://schemas.openxmlformats.org/officeDocument/2006/relationships/notesSlide" Target="../notesSlides/notesSlide59.xml"/><Relationship Id="rId7" Type="http://schemas.openxmlformats.org/officeDocument/2006/relationships/image" Target="../media/image105.png"/><Relationship Id="rId12" Type="http://schemas.openxmlformats.org/officeDocument/2006/relationships/image" Target="../media/image110.png"/><Relationship Id="rId17" Type="http://schemas.openxmlformats.org/officeDocument/2006/relationships/image" Target="../media/image115.png"/><Relationship Id="rId2" Type="http://schemas.openxmlformats.org/officeDocument/2006/relationships/slideLayout" Target="../slideLayouts/slideLayout93.xml"/><Relationship Id="rId16" Type="http://schemas.openxmlformats.org/officeDocument/2006/relationships/image" Target="../media/image114.png"/><Relationship Id="rId20" Type="http://schemas.openxmlformats.org/officeDocument/2006/relationships/image" Target="../media/image118.png"/><Relationship Id="rId1" Type="http://schemas.openxmlformats.org/officeDocument/2006/relationships/vmlDrawing" Target="../drawings/vmlDrawing58.v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emf"/><Relationship Id="rId15" Type="http://schemas.openxmlformats.org/officeDocument/2006/relationships/image" Target="../media/image113.png"/><Relationship Id="rId10" Type="http://schemas.openxmlformats.org/officeDocument/2006/relationships/image" Target="../media/image108.png"/><Relationship Id="rId19" Type="http://schemas.openxmlformats.org/officeDocument/2006/relationships/image" Target="../media/image117.png"/><Relationship Id="rId4" Type="http://schemas.openxmlformats.org/officeDocument/2006/relationships/oleObject" Target="../embeddings/oleObject91.bin"/><Relationship Id="rId9" Type="http://schemas.openxmlformats.org/officeDocument/2006/relationships/image" Target="../media/image107.png"/><Relationship Id="rId14" Type="http://schemas.openxmlformats.org/officeDocument/2006/relationships/image" Target="../media/image112.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0.xml"/><Relationship Id="rId7" Type="http://schemas.openxmlformats.org/officeDocument/2006/relationships/image" Target="../media/image120.emf"/><Relationship Id="rId2" Type="http://schemas.openxmlformats.org/officeDocument/2006/relationships/slideLayout" Target="../slideLayouts/slideLayout93.xml"/><Relationship Id="rId1" Type="http://schemas.openxmlformats.org/officeDocument/2006/relationships/vmlDrawing" Target="../drawings/vmlDrawing59.vml"/><Relationship Id="rId6" Type="http://schemas.openxmlformats.org/officeDocument/2006/relationships/oleObject" Target="../embeddings/oleObject93.bin"/><Relationship Id="rId5" Type="http://schemas.openxmlformats.org/officeDocument/2006/relationships/image" Target="../media/image119.emf"/><Relationship Id="rId4" Type="http://schemas.openxmlformats.org/officeDocument/2006/relationships/oleObject" Target="../embeddings/oleObject92.bin"/></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94.bin"/><Relationship Id="rId2" Type="http://schemas.openxmlformats.org/officeDocument/2006/relationships/slideLayout" Target="../slideLayouts/slideLayout93.xml"/><Relationship Id="rId1" Type="http://schemas.openxmlformats.org/officeDocument/2006/relationships/vmlDrawing" Target="../drawings/vmlDrawing60.vml"/><Relationship Id="rId4" Type="http://schemas.openxmlformats.org/officeDocument/2006/relationships/image" Target="../media/image121.emf"/></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93.xml"/><Relationship Id="rId1" Type="http://schemas.openxmlformats.org/officeDocument/2006/relationships/vmlDrawing" Target="../drawings/vmlDrawing61.vml"/><Relationship Id="rId4" Type="http://schemas.openxmlformats.org/officeDocument/2006/relationships/image" Target="../media/image122.e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96.bin"/><Relationship Id="rId2" Type="http://schemas.openxmlformats.org/officeDocument/2006/relationships/slideLayout" Target="../slideLayouts/slideLayout93.xml"/><Relationship Id="rId1" Type="http://schemas.openxmlformats.org/officeDocument/2006/relationships/vmlDrawing" Target="../drawings/vmlDrawing62.vml"/><Relationship Id="rId4" Type="http://schemas.openxmlformats.org/officeDocument/2006/relationships/image" Target="../media/image123.emf"/></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97.bin"/><Relationship Id="rId2" Type="http://schemas.openxmlformats.org/officeDocument/2006/relationships/slideLayout" Target="../slideLayouts/slideLayout93.xml"/><Relationship Id="rId1" Type="http://schemas.openxmlformats.org/officeDocument/2006/relationships/vmlDrawing" Target="../drawings/vmlDrawing63.vml"/><Relationship Id="rId4" Type="http://schemas.openxmlformats.org/officeDocument/2006/relationships/image" Target="../media/image124.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3.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98.bin"/><Relationship Id="rId2" Type="http://schemas.openxmlformats.org/officeDocument/2006/relationships/slideLayout" Target="../slideLayouts/slideLayout93.xml"/><Relationship Id="rId1" Type="http://schemas.openxmlformats.org/officeDocument/2006/relationships/vmlDrawing" Target="../drawings/vmlDrawing64.vml"/><Relationship Id="rId4" Type="http://schemas.openxmlformats.org/officeDocument/2006/relationships/image" Target="../media/image125.emf"/></Relationships>
</file>

<file path=ppt/slides/_rels/slide80.xml.rels><?xml version="1.0" encoding="UTF-8" standalone="yes"?>
<Relationships xmlns="http://schemas.openxmlformats.org/package/2006/relationships"><Relationship Id="rId8" Type="http://schemas.openxmlformats.org/officeDocument/2006/relationships/oleObject" Target="../embeddings/oleObject101.bin"/><Relationship Id="rId13" Type="http://schemas.openxmlformats.org/officeDocument/2006/relationships/image" Target="../media/image130.emf"/><Relationship Id="rId3" Type="http://schemas.openxmlformats.org/officeDocument/2006/relationships/notesSlide" Target="../notesSlides/notesSlide61.xml"/><Relationship Id="rId7" Type="http://schemas.openxmlformats.org/officeDocument/2006/relationships/image" Target="../media/image127.emf"/><Relationship Id="rId12" Type="http://schemas.openxmlformats.org/officeDocument/2006/relationships/oleObject" Target="../embeddings/oleObject103.bin"/><Relationship Id="rId2" Type="http://schemas.openxmlformats.org/officeDocument/2006/relationships/slideLayout" Target="../slideLayouts/slideLayout93.xml"/><Relationship Id="rId1" Type="http://schemas.openxmlformats.org/officeDocument/2006/relationships/vmlDrawing" Target="../drawings/vmlDrawing65.vml"/><Relationship Id="rId6" Type="http://schemas.openxmlformats.org/officeDocument/2006/relationships/oleObject" Target="../embeddings/oleObject100.bin"/><Relationship Id="rId11" Type="http://schemas.openxmlformats.org/officeDocument/2006/relationships/image" Target="../media/image129.emf"/><Relationship Id="rId5" Type="http://schemas.openxmlformats.org/officeDocument/2006/relationships/image" Target="../media/image126.emf"/><Relationship Id="rId10" Type="http://schemas.openxmlformats.org/officeDocument/2006/relationships/oleObject" Target="../embeddings/oleObject102.bin"/><Relationship Id="rId4" Type="http://schemas.openxmlformats.org/officeDocument/2006/relationships/oleObject" Target="../embeddings/oleObject99.bin"/><Relationship Id="rId9" Type="http://schemas.openxmlformats.org/officeDocument/2006/relationships/image" Target="../media/image128.emf"/></Relationships>
</file>

<file path=ppt/slides/_rels/slide81.xml.rels><?xml version="1.0" encoding="UTF-8" standalone="yes"?>
<Relationships xmlns="http://schemas.openxmlformats.org/package/2006/relationships"><Relationship Id="rId8" Type="http://schemas.openxmlformats.org/officeDocument/2006/relationships/oleObject" Target="../embeddings/oleObject106.bin"/><Relationship Id="rId13" Type="http://schemas.openxmlformats.org/officeDocument/2006/relationships/image" Target="../media/image135.emf"/><Relationship Id="rId3" Type="http://schemas.openxmlformats.org/officeDocument/2006/relationships/notesSlide" Target="../notesSlides/notesSlide62.xml"/><Relationship Id="rId7" Type="http://schemas.openxmlformats.org/officeDocument/2006/relationships/image" Target="../media/image132.emf"/><Relationship Id="rId12" Type="http://schemas.openxmlformats.org/officeDocument/2006/relationships/oleObject" Target="../embeddings/oleObject108.bin"/><Relationship Id="rId2" Type="http://schemas.openxmlformats.org/officeDocument/2006/relationships/slideLayout" Target="../slideLayouts/slideLayout93.xml"/><Relationship Id="rId1" Type="http://schemas.openxmlformats.org/officeDocument/2006/relationships/vmlDrawing" Target="../drawings/vmlDrawing66.vml"/><Relationship Id="rId6" Type="http://schemas.openxmlformats.org/officeDocument/2006/relationships/oleObject" Target="../embeddings/oleObject105.bin"/><Relationship Id="rId11" Type="http://schemas.openxmlformats.org/officeDocument/2006/relationships/image" Target="../media/image134.emf"/><Relationship Id="rId5" Type="http://schemas.openxmlformats.org/officeDocument/2006/relationships/image" Target="../media/image131.emf"/><Relationship Id="rId10" Type="http://schemas.openxmlformats.org/officeDocument/2006/relationships/oleObject" Target="../embeddings/oleObject107.bin"/><Relationship Id="rId4" Type="http://schemas.openxmlformats.org/officeDocument/2006/relationships/oleObject" Target="../embeddings/oleObject104.bin"/><Relationship Id="rId9" Type="http://schemas.openxmlformats.org/officeDocument/2006/relationships/image" Target="../media/image133.emf"/></Relationships>
</file>

<file path=ppt/slides/_rels/slide82.xml.rels><?xml version="1.0" encoding="UTF-8" standalone="yes"?>
<Relationships xmlns="http://schemas.openxmlformats.org/package/2006/relationships"><Relationship Id="rId8" Type="http://schemas.openxmlformats.org/officeDocument/2006/relationships/oleObject" Target="../embeddings/oleObject111.bin"/><Relationship Id="rId13" Type="http://schemas.openxmlformats.org/officeDocument/2006/relationships/image" Target="../media/image140.emf"/><Relationship Id="rId3" Type="http://schemas.openxmlformats.org/officeDocument/2006/relationships/notesSlide" Target="../notesSlides/notesSlide63.xml"/><Relationship Id="rId7" Type="http://schemas.openxmlformats.org/officeDocument/2006/relationships/image" Target="../media/image137.emf"/><Relationship Id="rId12" Type="http://schemas.openxmlformats.org/officeDocument/2006/relationships/oleObject" Target="../embeddings/oleObject113.bin"/><Relationship Id="rId2" Type="http://schemas.openxmlformats.org/officeDocument/2006/relationships/slideLayout" Target="../slideLayouts/slideLayout93.xml"/><Relationship Id="rId1" Type="http://schemas.openxmlformats.org/officeDocument/2006/relationships/vmlDrawing" Target="../drawings/vmlDrawing67.vml"/><Relationship Id="rId6" Type="http://schemas.openxmlformats.org/officeDocument/2006/relationships/oleObject" Target="../embeddings/oleObject110.bin"/><Relationship Id="rId11" Type="http://schemas.openxmlformats.org/officeDocument/2006/relationships/image" Target="../media/image139.emf"/><Relationship Id="rId5" Type="http://schemas.openxmlformats.org/officeDocument/2006/relationships/image" Target="../media/image136.emf"/><Relationship Id="rId10" Type="http://schemas.openxmlformats.org/officeDocument/2006/relationships/oleObject" Target="../embeddings/oleObject112.bin"/><Relationship Id="rId4" Type="http://schemas.openxmlformats.org/officeDocument/2006/relationships/oleObject" Target="../embeddings/oleObject109.bin"/><Relationship Id="rId9" Type="http://schemas.openxmlformats.org/officeDocument/2006/relationships/image" Target="../media/image138.emf"/></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116.bin"/><Relationship Id="rId13" Type="http://schemas.openxmlformats.org/officeDocument/2006/relationships/image" Target="../media/image145.emf"/><Relationship Id="rId3" Type="http://schemas.openxmlformats.org/officeDocument/2006/relationships/notesSlide" Target="../notesSlides/notesSlide64.xml"/><Relationship Id="rId7" Type="http://schemas.openxmlformats.org/officeDocument/2006/relationships/image" Target="../media/image142.emf"/><Relationship Id="rId12" Type="http://schemas.openxmlformats.org/officeDocument/2006/relationships/oleObject" Target="../embeddings/oleObject118.bin"/><Relationship Id="rId2" Type="http://schemas.openxmlformats.org/officeDocument/2006/relationships/slideLayout" Target="../slideLayouts/slideLayout93.xml"/><Relationship Id="rId1" Type="http://schemas.openxmlformats.org/officeDocument/2006/relationships/vmlDrawing" Target="../drawings/vmlDrawing68.vml"/><Relationship Id="rId6" Type="http://schemas.openxmlformats.org/officeDocument/2006/relationships/oleObject" Target="../embeddings/oleObject115.bin"/><Relationship Id="rId11" Type="http://schemas.openxmlformats.org/officeDocument/2006/relationships/image" Target="../media/image144.emf"/><Relationship Id="rId5" Type="http://schemas.openxmlformats.org/officeDocument/2006/relationships/image" Target="../media/image141.emf"/><Relationship Id="rId10" Type="http://schemas.openxmlformats.org/officeDocument/2006/relationships/oleObject" Target="../embeddings/oleObject117.bin"/><Relationship Id="rId4" Type="http://schemas.openxmlformats.org/officeDocument/2006/relationships/oleObject" Target="../embeddings/oleObject114.bin"/><Relationship Id="rId9" Type="http://schemas.openxmlformats.org/officeDocument/2006/relationships/image" Target="../media/image143.emf"/></Relationships>
</file>

<file path=ppt/slides/_rels/slide84.xml.rels><?xml version="1.0" encoding="UTF-8" standalone="yes"?>
<Relationships xmlns="http://schemas.openxmlformats.org/package/2006/relationships"><Relationship Id="rId8" Type="http://schemas.openxmlformats.org/officeDocument/2006/relationships/oleObject" Target="../embeddings/oleObject121.bin"/><Relationship Id="rId13" Type="http://schemas.openxmlformats.org/officeDocument/2006/relationships/image" Target="../media/image150.emf"/><Relationship Id="rId3" Type="http://schemas.openxmlformats.org/officeDocument/2006/relationships/notesSlide" Target="../notesSlides/notesSlide65.xml"/><Relationship Id="rId7" Type="http://schemas.openxmlformats.org/officeDocument/2006/relationships/image" Target="../media/image147.emf"/><Relationship Id="rId12" Type="http://schemas.openxmlformats.org/officeDocument/2006/relationships/oleObject" Target="../embeddings/oleObject123.bin"/><Relationship Id="rId2" Type="http://schemas.openxmlformats.org/officeDocument/2006/relationships/slideLayout" Target="../slideLayouts/slideLayout93.xml"/><Relationship Id="rId1" Type="http://schemas.openxmlformats.org/officeDocument/2006/relationships/vmlDrawing" Target="../drawings/vmlDrawing69.vml"/><Relationship Id="rId6" Type="http://schemas.openxmlformats.org/officeDocument/2006/relationships/oleObject" Target="../embeddings/oleObject120.bin"/><Relationship Id="rId11" Type="http://schemas.openxmlformats.org/officeDocument/2006/relationships/image" Target="../media/image149.emf"/><Relationship Id="rId5" Type="http://schemas.openxmlformats.org/officeDocument/2006/relationships/image" Target="../media/image146.emf"/><Relationship Id="rId10" Type="http://schemas.openxmlformats.org/officeDocument/2006/relationships/oleObject" Target="../embeddings/oleObject122.bin"/><Relationship Id="rId4" Type="http://schemas.openxmlformats.org/officeDocument/2006/relationships/oleObject" Target="../embeddings/oleObject119.bin"/><Relationship Id="rId9" Type="http://schemas.openxmlformats.org/officeDocument/2006/relationships/image" Target="../media/image148.emf"/></Relationships>
</file>

<file path=ppt/slides/_rels/slide85.xml.rels><?xml version="1.0" encoding="UTF-8" standalone="yes"?>
<Relationships xmlns="http://schemas.openxmlformats.org/package/2006/relationships"><Relationship Id="rId8" Type="http://schemas.openxmlformats.org/officeDocument/2006/relationships/oleObject" Target="../embeddings/oleObject126.bin"/><Relationship Id="rId3" Type="http://schemas.openxmlformats.org/officeDocument/2006/relationships/notesSlide" Target="../notesSlides/notesSlide66.xml"/><Relationship Id="rId7" Type="http://schemas.openxmlformats.org/officeDocument/2006/relationships/image" Target="../media/image152.emf"/><Relationship Id="rId2" Type="http://schemas.openxmlformats.org/officeDocument/2006/relationships/slideLayout" Target="../slideLayouts/slideLayout93.xml"/><Relationship Id="rId1" Type="http://schemas.openxmlformats.org/officeDocument/2006/relationships/vmlDrawing" Target="../drawings/vmlDrawing70.vml"/><Relationship Id="rId6" Type="http://schemas.openxmlformats.org/officeDocument/2006/relationships/oleObject" Target="../embeddings/oleObject125.bin"/><Relationship Id="rId11" Type="http://schemas.openxmlformats.org/officeDocument/2006/relationships/image" Target="../media/image154.emf"/><Relationship Id="rId5" Type="http://schemas.openxmlformats.org/officeDocument/2006/relationships/image" Target="../media/image151.emf"/><Relationship Id="rId10" Type="http://schemas.openxmlformats.org/officeDocument/2006/relationships/oleObject" Target="../embeddings/oleObject127.bin"/><Relationship Id="rId4" Type="http://schemas.openxmlformats.org/officeDocument/2006/relationships/oleObject" Target="../embeddings/oleObject124.bin"/><Relationship Id="rId9" Type="http://schemas.openxmlformats.org/officeDocument/2006/relationships/image" Target="../media/image153.emf"/></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130.bin"/><Relationship Id="rId3" Type="http://schemas.openxmlformats.org/officeDocument/2006/relationships/notesSlide" Target="../notesSlides/notesSlide67.xml"/><Relationship Id="rId7" Type="http://schemas.openxmlformats.org/officeDocument/2006/relationships/image" Target="../media/image156.emf"/><Relationship Id="rId2" Type="http://schemas.openxmlformats.org/officeDocument/2006/relationships/slideLayout" Target="../slideLayouts/slideLayout93.xml"/><Relationship Id="rId1" Type="http://schemas.openxmlformats.org/officeDocument/2006/relationships/vmlDrawing" Target="../drawings/vmlDrawing71.vml"/><Relationship Id="rId6" Type="http://schemas.openxmlformats.org/officeDocument/2006/relationships/oleObject" Target="../embeddings/oleObject129.bin"/><Relationship Id="rId11" Type="http://schemas.openxmlformats.org/officeDocument/2006/relationships/image" Target="../media/image158.emf"/><Relationship Id="rId5" Type="http://schemas.openxmlformats.org/officeDocument/2006/relationships/image" Target="../media/image155.emf"/><Relationship Id="rId10" Type="http://schemas.openxmlformats.org/officeDocument/2006/relationships/oleObject" Target="../embeddings/oleObject131.bin"/><Relationship Id="rId4" Type="http://schemas.openxmlformats.org/officeDocument/2006/relationships/oleObject" Target="../embeddings/oleObject128.bin"/><Relationship Id="rId9" Type="http://schemas.openxmlformats.org/officeDocument/2006/relationships/image" Target="../media/image157.emf"/></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93.xml"/><Relationship Id="rId1" Type="http://schemas.openxmlformats.org/officeDocument/2006/relationships/vmlDrawing" Target="../drawings/vmlDrawing72.vml"/><Relationship Id="rId5" Type="http://schemas.openxmlformats.org/officeDocument/2006/relationships/image" Target="../media/image159.emf"/><Relationship Id="rId4" Type="http://schemas.openxmlformats.org/officeDocument/2006/relationships/oleObject" Target="../embeddings/oleObject132.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93.xml"/><Relationship Id="rId1" Type="http://schemas.openxmlformats.org/officeDocument/2006/relationships/vmlDrawing" Target="../drawings/vmlDrawing73.vml"/><Relationship Id="rId5" Type="http://schemas.openxmlformats.org/officeDocument/2006/relationships/image" Target="../media/image160.emf"/><Relationship Id="rId4" Type="http://schemas.openxmlformats.org/officeDocument/2006/relationships/oleObject" Target="../embeddings/oleObject133.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93.xml"/><Relationship Id="rId1" Type="http://schemas.openxmlformats.org/officeDocument/2006/relationships/vmlDrawing" Target="../drawings/vmlDrawing74.vml"/><Relationship Id="rId5" Type="http://schemas.openxmlformats.org/officeDocument/2006/relationships/image" Target="../media/image161.emf"/><Relationship Id="rId4" Type="http://schemas.openxmlformats.org/officeDocument/2006/relationships/oleObject" Target="../embeddings/oleObject134.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93.xml"/><Relationship Id="rId1" Type="http://schemas.openxmlformats.org/officeDocument/2006/relationships/vmlDrawing" Target="../drawings/vmlDrawing75.vml"/><Relationship Id="rId5" Type="http://schemas.openxmlformats.org/officeDocument/2006/relationships/image" Target="../media/image162.emf"/><Relationship Id="rId4" Type="http://schemas.openxmlformats.org/officeDocument/2006/relationships/oleObject" Target="../embeddings/oleObject135.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93.xml"/><Relationship Id="rId1" Type="http://schemas.openxmlformats.org/officeDocument/2006/relationships/vmlDrawing" Target="../drawings/vmlDrawing76.vml"/><Relationship Id="rId5" Type="http://schemas.openxmlformats.org/officeDocument/2006/relationships/image" Target="../media/image163.emf"/><Relationship Id="rId4" Type="http://schemas.openxmlformats.org/officeDocument/2006/relationships/oleObject" Target="../embeddings/oleObject136.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93.xml"/><Relationship Id="rId1" Type="http://schemas.openxmlformats.org/officeDocument/2006/relationships/vmlDrawing" Target="../drawings/vmlDrawing77.vml"/><Relationship Id="rId5" Type="http://schemas.openxmlformats.org/officeDocument/2006/relationships/image" Target="../media/image164.emf"/><Relationship Id="rId4" Type="http://schemas.openxmlformats.org/officeDocument/2006/relationships/oleObject" Target="../embeddings/oleObject137.bin"/></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93.xml"/><Relationship Id="rId1" Type="http://schemas.openxmlformats.org/officeDocument/2006/relationships/vmlDrawing" Target="../drawings/vmlDrawing78.vml"/><Relationship Id="rId5" Type="http://schemas.openxmlformats.org/officeDocument/2006/relationships/image" Target="../media/image165.emf"/><Relationship Id="rId4" Type="http://schemas.openxmlformats.org/officeDocument/2006/relationships/oleObject" Target="../embeddings/oleObject138.bin"/></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93.xml"/><Relationship Id="rId1" Type="http://schemas.openxmlformats.org/officeDocument/2006/relationships/vmlDrawing" Target="../drawings/vmlDrawing79.vml"/><Relationship Id="rId5" Type="http://schemas.openxmlformats.org/officeDocument/2006/relationships/image" Target="../media/image166.emf"/><Relationship Id="rId4" Type="http://schemas.openxmlformats.org/officeDocument/2006/relationships/oleObject" Target="../embeddings/oleObject139.bin"/></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93.xml"/><Relationship Id="rId1" Type="http://schemas.openxmlformats.org/officeDocument/2006/relationships/vmlDrawing" Target="../drawings/vmlDrawing80.vml"/><Relationship Id="rId5" Type="http://schemas.openxmlformats.org/officeDocument/2006/relationships/image" Target="../media/image167.emf"/><Relationship Id="rId4" Type="http://schemas.openxmlformats.org/officeDocument/2006/relationships/oleObject" Target="../embeddings/oleObject140.bin"/></Relationships>
</file>

<file path=ppt/slides/_rels/slide96.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18" Type="http://schemas.openxmlformats.org/officeDocument/2006/relationships/image" Target="../media/image116.png"/><Relationship Id="rId3" Type="http://schemas.openxmlformats.org/officeDocument/2006/relationships/notesSlide" Target="../notesSlides/notesSlide77.xml"/><Relationship Id="rId7" Type="http://schemas.openxmlformats.org/officeDocument/2006/relationships/image" Target="../media/image105.png"/><Relationship Id="rId12" Type="http://schemas.openxmlformats.org/officeDocument/2006/relationships/image" Target="../media/image110.png"/><Relationship Id="rId17" Type="http://schemas.openxmlformats.org/officeDocument/2006/relationships/image" Target="../media/image115.png"/><Relationship Id="rId2" Type="http://schemas.openxmlformats.org/officeDocument/2006/relationships/slideLayout" Target="../slideLayouts/slideLayout93.xml"/><Relationship Id="rId16" Type="http://schemas.openxmlformats.org/officeDocument/2006/relationships/image" Target="../media/image114.png"/><Relationship Id="rId20" Type="http://schemas.openxmlformats.org/officeDocument/2006/relationships/image" Target="../media/image118.png"/><Relationship Id="rId1" Type="http://schemas.openxmlformats.org/officeDocument/2006/relationships/vmlDrawing" Target="../drawings/vmlDrawing81.v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68.emf"/><Relationship Id="rId15" Type="http://schemas.openxmlformats.org/officeDocument/2006/relationships/image" Target="../media/image113.png"/><Relationship Id="rId10" Type="http://schemas.openxmlformats.org/officeDocument/2006/relationships/image" Target="../media/image108.png"/><Relationship Id="rId19" Type="http://schemas.openxmlformats.org/officeDocument/2006/relationships/image" Target="../media/image117.png"/><Relationship Id="rId4" Type="http://schemas.openxmlformats.org/officeDocument/2006/relationships/oleObject" Target="../embeddings/oleObject141.bin"/><Relationship Id="rId9" Type="http://schemas.openxmlformats.org/officeDocument/2006/relationships/image" Target="../media/image107.png"/><Relationship Id="rId14" Type="http://schemas.openxmlformats.org/officeDocument/2006/relationships/image" Target="../media/image11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8"/>
          <p:cNvSpPr>
            <a:spLocks noChangeArrowheads="1"/>
          </p:cNvSpPr>
          <p:nvPr/>
        </p:nvSpPr>
        <p:spPr bwMode="auto">
          <a:xfrm>
            <a:off x="742950" y="1600200"/>
            <a:ext cx="81724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solidFill>
                <a:srgbClr val="1F497D"/>
              </a:solidFill>
            </a:endParaRPr>
          </a:p>
        </p:txBody>
      </p:sp>
      <p:sp>
        <p:nvSpPr>
          <p:cNvPr id="17" name="Titel 26"/>
          <p:cNvSpPr txBox="1">
            <a:spLocks/>
          </p:cNvSpPr>
          <p:nvPr/>
        </p:nvSpPr>
        <p:spPr>
          <a:xfrm>
            <a:off x="359203" y="1844824"/>
            <a:ext cx="9005063" cy="99719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b="1" dirty="0" smtClean="0">
                <a:solidFill>
                  <a:srgbClr val="1F497D"/>
                </a:solidFill>
              </a:rPr>
              <a:t>EU </a:t>
            </a:r>
            <a:r>
              <a:rPr lang="en-US" b="1" dirty="0">
                <a:solidFill>
                  <a:srgbClr val="1F497D"/>
                </a:solidFill>
              </a:rPr>
              <a:t>election </a:t>
            </a:r>
            <a:r>
              <a:rPr lang="en-US" b="1" dirty="0" smtClean="0">
                <a:solidFill>
                  <a:srgbClr val="1F497D"/>
                </a:solidFill>
              </a:rPr>
              <a:t>and attitudes </a:t>
            </a:r>
            <a:r>
              <a:rPr lang="en-US" b="1" dirty="0">
                <a:solidFill>
                  <a:srgbClr val="1F497D"/>
                </a:solidFill>
              </a:rPr>
              <a:t>towards European </a:t>
            </a:r>
            <a:r>
              <a:rPr lang="en-US" b="1" dirty="0" smtClean="0">
                <a:solidFill>
                  <a:srgbClr val="1F497D"/>
                </a:solidFill>
              </a:rPr>
              <a:t>Union</a:t>
            </a:r>
            <a:endParaRPr lang="en-US" b="1" dirty="0">
              <a:solidFill>
                <a:srgbClr val="1F497D"/>
              </a:solidFill>
            </a:endParaRPr>
          </a:p>
        </p:txBody>
      </p:sp>
      <p:sp>
        <p:nvSpPr>
          <p:cNvPr id="12" name="Titel 26"/>
          <p:cNvSpPr txBox="1">
            <a:spLocks/>
          </p:cNvSpPr>
          <p:nvPr/>
        </p:nvSpPr>
        <p:spPr>
          <a:xfrm>
            <a:off x="25233" y="6497960"/>
            <a:ext cx="6360937" cy="36004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1400" b="1" dirty="0" smtClean="0">
                <a:solidFill>
                  <a:srgbClr val="1F497D"/>
                </a:solidFill>
              </a:rPr>
              <a:t>July, </a:t>
            </a:r>
            <a:r>
              <a:rPr lang="sr-Latn-CS" sz="1400" b="1" dirty="0" smtClean="0">
                <a:solidFill>
                  <a:srgbClr val="1F497D"/>
                </a:solidFill>
              </a:rPr>
              <a:t>2014.</a:t>
            </a:r>
            <a:endParaRPr lang="en-US" sz="1400" b="1" dirty="0">
              <a:solidFill>
                <a:srgbClr val="1F497D"/>
              </a:solidFill>
            </a:endParaRPr>
          </a:p>
        </p:txBody>
      </p:sp>
      <p:pic>
        <p:nvPicPr>
          <p:cNvPr id="194562" name="Picture 2" descr="C:\Users\marko.uljarevic\Desktop\inde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3926" y="188595"/>
            <a:ext cx="4429125"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94564" name="Picture 4" descr="D:\Documents\Projekti\PPT\Fotografije za ppt\Ipsos Logo\Ipsos quadri with transparent backgrou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2950" y="233045"/>
            <a:ext cx="1079500" cy="98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094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Number Placeholder 2"/>
          <p:cNvSpPr>
            <a:spLocks noGrp="1"/>
          </p:cNvSpPr>
          <p:nvPr>
            <p:ph type="sldNum" sz="quarter" idx="10"/>
          </p:nvPr>
        </p:nvSpPr>
        <p:spPr bwMode="auto">
          <a:xfrm>
            <a:off x="9649653" y="6566972"/>
            <a:ext cx="78547" cy="184666"/>
          </a:xfrm>
          <a:noFill/>
          <a:ln>
            <a:miter lim="800000"/>
            <a:headEnd/>
            <a:tailEnd/>
          </a:ln>
        </p:spPr>
        <p:txBody>
          <a:bodyPr vert="horz" numCol="1" compatLnSpc="1">
            <a:prstTxWarp prst="textNoShape">
              <a:avLst/>
            </a:prstTxWarp>
          </a:bodyPr>
          <a:lstStyle/>
          <a:p>
            <a:pPr defTabSz="1122363" fontAlgn="base">
              <a:spcBef>
                <a:spcPct val="0"/>
              </a:spcBef>
              <a:spcAft>
                <a:spcPct val="0"/>
              </a:spcAft>
            </a:pPr>
            <a:fld id="{62F49DFE-EC64-4684-AE9D-A64D348BA99A}" type="slidenum">
              <a:rPr lang="en-GB" smtClean="0">
                <a:cs typeface="Arial" charset="0"/>
              </a:rPr>
              <a:pPr defTabSz="1122363" fontAlgn="base">
                <a:spcBef>
                  <a:spcPct val="0"/>
                </a:spcBef>
                <a:spcAft>
                  <a:spcPct val="0"/>
                </a:spcAft>
              </a:pPr>
              <a:t>2</a:t>
            </a:fld>
            <a:endParaRPr lang="en-GB" smtClean="0">
              <a:cs typeface="Arial" charset="0"/>
            </a:endParaRPr>
          </a:p>
        </p:txBody>
      </p:sp>
      <p:sp>
        <p:nvSpPr>
          <p:cNvPr id="151554" name="Title 3"/>
          <p:cNvSpPr>
            <a:spLocks noGrp="1"/>
          </p:cNvSpPr>
          <p:nvPr>
            <p:ph type="ctrTitle"/>
          </p:nvPr>
        </p:nvSpPr>
        <p:spPr bwMode="auto">
          <a:xfrm>
            <a:off x="152400" y="3101365"/>
            <a:ext cx="4787900" cy="664797"/>
          </a:xfrm>
          <a:noFill/>
          <a:ln>
            <a:miter lim="800000"/>
            <a:headEnd/>
            <a:tailEnd/>
          </a:ln>
        </p:spPr>
        <p:txBody>
          <a:bodyPr vert="horz" numCol="1" compatLnSpc="1">
            <a:prstTxWarp prst="textNoShape">
              <a:avLst/>
            </a:prstTxWarp>
          </a:bodyPr>
          <a:lstStyle/>
          <a:p>
            <a:r>
              <a:rPr lang="en-US" sz="4800" dirty="0" smtClean="0"/>
              <a:t>Methodology</a:t>
            </a:r>
            <a:endParaRPr lang="en-GB" sz="4800" dirty="0"/>
          </a:p>
        </p:txBody>
      </p:sp>
      <p:sp>
        <p:nvSpPr>
          <p:cNvPr id="151555" name="Oval 2"/>
          <p:cNvSpPr>
            <a:spLocks noChangeArrowheads="1"/>
          </p:cNvSpPr>
          <p:nvPr/>
        </p:nvSpPr>
        <p:spPr bwMode="auto">
          <a:xfrm>
            <a:off x="385763" y="815978"/>
            <a:ext cx="1428750" cy="1319213"/>
          </a:xfrm>
          <a:prstGeom prst="ellipse">
            <a:avLst/>
          </a:prstGeom>
          <a:solidFill>
            <a:schemeClr val="tx1"/>
          </a:solidFill>
          <a:ln w="76200">
            <a:solidFill>
              <a:schemeClr val="bg1"/>
            </a:solidFill>
            <a:round/>
            <a:headEnd/>
            <a:tailEnd/>
          </a:ln>
        </p:spPr>
        <p:txBody>
          <a:bodyPr wrap="none" lIns="0" tIns="0" rIns="0" bIns="0" anchor="ctr"/>
          <a:lstStyle/>
          <a:p>
            <a:pPr algn="ctr" defTabSz="1122363" fontAlgn="base">
              <a:spcBef>
                <a:spcPct val="0"/>
              </a:spcBef>
              <a:spcAft>
                <a:spcPct val="0"/>
              </a:spcAft>
            </a:pPr>
            <a:r>
              <a:rPr lang="en-GB" sz="10000" b="1">
                <a:solidFill>
                  <a:srgbClr val="FFFFFF"/>
                </a:solidFill>
                <a:cs typeface="Arial" charset="0"/>
              </a:rPr>
              <a:t>1</a:t>
            </a:r>
            <a:endParaRPr lang="en-GB" sz="10000">
              <a:solidFill>
                <a:srgbClr val="FFFFFF"/>
              </a:solidFill>
              <a:cs typeface="Arial" charset="0"/>
            </a:endParaRPr>
          </a:p>
        </p:txBody>
      </p:sp>
    </p:spTree>
    <p:extLst>
      <p:ext uri="{BB962C8B-B14F-4D97-AF65-F5344CB8AC3E}">
        <p14:creationId xmlns:p14="http://schemas.microsoft.com/office/powerpoint/2010/main" val="143054437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08051" y="96838"/>
            <a:ext cx="8843963" cy="612775"/>
          </a:xfrm>
        </p:spPr>
        <p:txBody>
          <a:bodyPr/>
          <a:lstStyle/>
          <a:p>
            <a:pPr defTabSz="1123805" fontAlgn="auto">
              <a:spcAft>
                <a:spcPts val="0"/>
              </a:spcAft>
              <a:defRPr/>
            </a:pPr>
            <a:r>
              <a:rPr lang="en-US" dirty="0" smtClean="0"/>
              <a:t>Methodology</a:t>
            </a:r>
            <a:endParaRPr lang="sr-Latn-CS" dirty="0"/>
          </a:p>
        </p:txBody>
      </p:sp>
      <p:sp>
        <p:nvSpPr>
          <p:cNvPr id="152578" name="Slide Number Placeholder 2"/>
          <p:cNvSpPr>
            <a:spLocks noGrp="1"/>
          </p:cNvSpPr>
          <p:nvPr>
            <p:ph type="sldNum" sz="quarter" idx="11"/>
          </p:nvPr>
        </p:nvSpPr>
        <p:spPr bwMode="auto">
          <a:xfrm>
            <a:off x="9665539" y="6566972"/>
            <a:ext cx="78547" cy="184666"/>
          </a:xfrm>
          <a:noFill/>
          <a:ln>
            <a:miter lim="800000"/>
            <a:headEnd/>
            <a:tailEnd/>
          </a:ln>
        </p:spPr>
        <p:txBody>
          <a:bodyPr vert="horz" numCol="1" compatLnSpc="1">
            <a:prstTxWarp prst="textNoShape">
              <a:avLst/>
            </a:prstTxWarp>
          </a:bodyPr>
          <a:lstStyle/>
          <a:p>
            <a:pPr defTabSz="1122363" fontAlgn="base">
              <a:spcBef>
                <a:spcPct val="0"/>
              </a:spcBef>
              <a:spcAft>
                <a:spcPct val="0"/>
              </a:spcAft>
            </a:pPr>
            <a:fld id="{44DFF1EF-24B4-433E-9FD6-6EF371499D2D}" type="slidenum">
              <a:rPr lang="de-DE" smtClean="0">
                <a:cs typeface="Arial" charset="0"/>
              </a:rPr>
              <a:pPr defTabSz="1122363" fontAlgn="base">
                <a:spcBef>
                  <a:spcPct val="0"/>
                </a:spcBef>
                <a:spcAft>
                  <a:spcPct val="0"/>
                </a:spcAft>
              </a:pPr>
              <a:t>3</a:t>
            </a:fld>
            <a:endParaRPr lang="de-DE" smtClean="0">
              <a:cs typeface="Arial" charset="0"/>
            </a:endParaRPr>
          </a:p>
        </p:txBody>
      </p:sp>
      <p:sp>
        <p:nvSpPr>
          <p:cNvPr id="2" name="TextBox 1"/>
          <p:cNvSpPr txBox="1"/>
          <p:nvPr/>
        </p:nvSpPr>
        <p:spPr>
          <a:xfrm>
            <a:off x="194471" y="1260043"/>
            <a:ext cx="9439049"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solidFill>
                  <a:schemeClr val="bg1"/>
                </a:solidFill>
              </a:rPr>
              <a:t>Online survey in 15 EU countries</a:t>
            </a:r>
          </a:p>
          <a:p>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Target population: citizens living in the respective country aged 18-39</a:t>
            </a:r>
          </a:p>
          <a:p>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Quota sample in most of countries (with the exception of Denmark, Austria and Greece) – quota defined by gender, age and region</a:t>
            </a:r>
          </a:p>
          <a:p>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Sample size: 14400 respondents in total; 1000 respondents in most of countries, with the exception of Denmark, Austria and Greece (800 respondents per country)</a:t>
            </a:r>
          </a:p>
          <a:p>
            <a:pPr marL="285750" indent="-285750">
              <a:buFont typeface="Arial" panose="020B0604020202020204" pitchFamily="34" charset="0"/>
              <a:buChar char="•"/>
            </a:pPr>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Questionnaire length – app. 10 minutes</a:t>
            </a:r>
          </a:p>
          <a:p>
            <a:pPr marL="285750" indent="-285750">
              <a:buFont typeface="Arial" panose="020B0604020202020204" pitchFamily="34" charset="0"/>
              <a:buChar char="•"/>
            </a:pPr>
            <a:endParaRPr lang="en-US" sz="2000" dirty="0" smtClean="0">
              <a:solidFill>
                <a:schemeClr val="bg1"/>
              </a:solidFill>
            </a:endParaRPr>
          </a:p>
          <a:p>
            <a:pPr marL="285750" indent="-285750">
              <a:buFont typeface="Arial" panose="020B0604020202020204" pitchFamily="34" charset="0"/>
              <a:buChar char="•"/>
            </a:pPr>
            <a:r>
              <a:rPr lang="en-US" sz="2000" dirty="0" smtClean="0">
                <a:solidFill>
                  <a:schemeClr val="bg1"/>
                </a:solidFill>
              </a:rPr>
              <a:t>Data collection period: May, 30</a:t>
            </a:r>
            <a:r>
              <a:rPr lang="en-US" sz="2000" baseline="30000" dirty="0" smtClean="0">
                <a:solidFill>
                  <a:schemeClr val="bg1"/>
                </a:solidFill>
              </a:rPr>
              <a:t>th</a:t>
            </a:r>
            <a:r>
              <a:rPr lang="en-US" sz="2000" dirty="0" smtClean="0">
                <a:solidFill>
                  <a:schemeClr val="bg1"/>
                </a:solidFill>
              </a:rPr>
              <a:t> to June, 17</a:t>
            </a:r>
            <a:r>
              <a:rPr lang="en-US" sz="2000" baseline="30000" dirty="0" smtClean="0">
                <a:solidFill>
                  <a:schemeClr val="bg1"/>
                </a:solidFill>
              </a:rPr>
              <a:t>th</a:t>
            </a:r>
            <a:r>
              <a:rPr lang="en-US" sz="2000" dirty="0" smtClean="0">
                <a:solidFill>
                  <a:schemeClr val="bg1"/>
                </a:solidFill>
              </a:rPr>
              <a:t> 2014</a:t>
            </a:r>
            <a:endParaRPr lang="en-US" sz="2000" dirty="0">
              <a:solidFill>
                <a:schemeClr val="bg1"/>
              </a:solidFill>
            </a:endParaRPr>
          </a:p>
        </p:txBody>
      </p:sp>
    </p:spTree>
    <p:extLst>
      <p:ext uri="{BB962C8B-B14F-4D97-AF65-F5344CB8AC3E}">
        <p14:creationId xmlns:p14="http://schemas.microsoft.com/office/powerpoint/2010/main" val="575827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Legend</a:t>
            </a:r>
            <a:endParaRPr lang="en-US" dirty="0"/>
          </a:p>
        </p:txBody>
      </p:sp>
      <p:sp>
        <p:nvSpPr>
          <p:cNvPr id="3" name="Content Placeholder 2"/>
          <p:cNvSpPr>
            <a:spLocks noGrp="1"/>
          </p:cNvSpPr>
          <p:nvPr>
            <p:ph idx="1"/>
          </p:nvPr>
        </p:nvSpPr>
        <p:spPr>
          <a:xfrm>
            <a:off x="350488" y="1628800"/>
            <a:ext cx="9379338" cy="3958368"/>
          </a:xfrm>
        </p:spPr>
        <p:txBody>
          <a:bodyPr/>
          <a:lstStyle/>
          <a:p>
            <a:r>
              <a:rPr lang="en-US" sz="2000" b="1" dirty="0"/>
              <a:t>EPP</a:t>
            </a:r>
            <a:r>
              <a:rPr lang="en-US" sz="2000" dirty="0"/>
              <a:t> : Group of the European People's Party (Christian Democrats) </a:t>
            </a:r>
          </a:p>
          <a:p>
            <a:r>
              <a:rPr lang="en-US" sz="2000" b="1" dirty="0"/>
              <a:t>S&amp;D</a:t>
            </a:r>
            <a:r>
              <a:rPr lang="en-US" sz="2000" dirty="0"/>
              <a:t> : Group of the Progressive Alliance of Socialists and Democrats in the European Parliament </a:t>
            </a:r>
          </a:p>
          <a:p>
            <a:r>
              <a:rPr lang="en-US" sz="2000" b="1" dirty="0"/>
              <a:t>ECR</a:t>
            </a:r>
            <a:r>
              <a:rPr lang="en-US" sz="2000" dirty="0"/>
              <a:t> : European Conservatives and Reformists </a:t>
            </a:r>
          </a:p>
          <a:p>
            <a:r>
              <a:rPr lang="en-US" sz="2000" b="1" dirty="0"/>
              <a:t>ALDE</a:t>
            </a:r>
            <a:r>
              <a:rPr lang="en-US" sz="2000" dirty="0"/>
              <a:t> : Alliance of Liberals and Democrats for Europe </a:t>
            </a:r>
          </a:p>
          <a:p>
            <a:r>
              <a:rPr lang="en-US" sz="2000" b="1" dirty="0"/>
              <a:t>GUE/NGL</a:t>
            </a:r>
            <a:r>
              <a:rPr lang="en-US" sz="2000" dirty="0"/>
              <a:t> : European United Left/Nordic Green Left </a:t>
            </a:r>
          </a:p>
          <a:p>
            <a:r>
              <a:rPr lang="en-US" sz="2000" b="1" dirty="0"/>
              <a:t>Greens/EFA</a:t>
            </a:r>
            <a:r>
              <a:rPr lang="en-US" sz="2000" dirty="0"/>
              <a:t> : The Greens/European Free Alliance </a:t>
            </a:r>
          </a:p>
          <a:p>
            <a:r>
              <a:rPr lang="en-US" sz="2000" b="1" dirty="0"/>
              <a:t>EFDD</a:t>
            </a:r>
            <a:r>
              <a:rPr lang="en-US" sz="2000" dirty="0"/>
              <a:t> : Europe of freedom and direct democracy </a:t>
            </a:r>
          </a:p>
          <a:p>
            <a:r>
              <a:rPr lang="en-US" sz="2000" b="1" dirty="0"/>
              <a:t>NI</a:t>
            </a:r>
            <a:r>
              <a:rPr lang="en-US" sz="2000" dirty="0"/>
              <a:t> : Non-attached Members – Members not belonging to any political group </a:t>
            </a:r>
          </a:p>
          <a:p>
            <a:endParaRPr lang="en-US" sz="2000" dirty="0"/>
          </a:p>
        </p:txBody>
      </p:sp>
      <p:sp>
        <p:nvSpPr>
          <p:cNvPr id="4" name="Slide Number Placeholder 3"/>
          <p:cNvSpPr>
            <a:spLocks noGrp="1"/>
          </p:cNvSpPr>
          <p:nvPr>
            <p:ph type="sldNum" sz="quarter" idx="11"/>
          </p:nvPr>
        </p:nvSpPr>
        <p:spPr>
          <a:xfrm>
            <a:off x="9665533" y="6566972"/>
            <a:ext cx="78547" cy="184666"/>
          </a:xfrm>
        </p:spPr>
        <p:txBody>
          <a:bodyPr/>
          <a:lstStyle/>
          <a:p>
            <a:pPr>
              <a:defRPr/>
            </a:pPr>
            <a:fld id="{EC392A7E-6425-43D1-8DBF-094BFC455ACE}" type="slidenum">
              <a:rPr lang="de-DE" smtClean="0"/>
              <a:pPr>
                <a:defRPr/>
              </a:pPr>
              <a:t>4</a:t>
            </a:fld>
            <a:endParaRPr lang="de-DE" dirty="0"/>
          </a:p>
        </p:txBody>
      </p:sp>
    </p:spTree>
    <p:extLst>
      <p:ext uri="{BB962C8B-B14F-4D97-AF65-F5344CB8AC3E}">
        <p14:creationId xmlns:p14="http://schemas.microsoft.com/office/powerpoint/2010/main" val="4150297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Number Placeholder 2"/>
          <p:cNvSpPr>
            <a:spLocks noGrp="1"/>
          </p:cNvSpPr>
          <p:nvPr>
            <p:ph type="sldNum" sz="quarter" idx="10"/>
          </p:nvPr>
        </p:nvSpPr>
        <p:spPr bwMode="auto">
          <a:xfrm>
            <a:off x="9649653" y="6566972"/>
            <a:ext cx="78547" cy="184666"/>
          </a:xfrm>
          <a:noFill/>
          <a:ln>
            <a:miter lim="800000"/>
            <a:headEnd/>
            <a:tailEnd/>
          </a:ln>
        </p:spPr>
        <p:txBody>
          <a:bodyPr vert="horz" numCol="1" compatLnSpc="1">
            <a:prstTxWarp prst="textNoShape">
              <a:avLst/>
            </a:prstTxWarp>
          </a:bodyPr>
          <a:lstStyle/>
          <a:p>
            <a:pPr defTabSz="1122363" fontAlgn="base">
              <a:spcBef>
                <a:spcPct val="0"/>
              </a:spcBef>
              <a:spcAft>
                <a:spcPct val="0"/>
              </a:spcAft>
            </a:pPr>
            <a:fld id="{62F49DFE-EC64-4684-AE9D-A64D348BA99A}" type="slidenum">
              <a:rPr lang="en-GB" smtClean="0">
                <a:cs typeface="Arial" charset="0"/>
              </a:rPr>
              <a:pPr defTabSz="1122363" fontAlgn="base">
                <a:spcBef>
                  <a:spcPct val="0"/>
                </a:spcBef>
                <a:spcAft>
                  <a:spcPct val="0"/>
                </a:spcAft>
              </a:pPr>
              <a:t>5</a:t>
            </a:fld>
            <a:endParaRPr lang="en-GB" smtClean="0">
              <a:cs typeface="Arial" charset="0"/>
            </a:endParaRPr>
          </a:p>
        </p:txBody>
      </p:sp>
      <p:sp>
        <p:nvSpPr>
          <p:cNvPr id="151554" name="Title 3"/>
          <p:cNvSpPr>
            <a:spLocks noGrp="1"/>
          </p:cNvSpPr>
          <p:nvPr>
            <p:ph type="ctrTitle"/>
          </p:nvPr>
        </p:nvSpPr>
        <p:spPr bwMode="auto">
          <a:xfrm>
            <a:off x="152400" y="3101365"/>
            <a:ext cx="4787900" cy="664797"/>
          </a:xfrm>
          <a:noFill/>
          <a:ln>
            <a:miter lim="800000"/>
            <a:headEnd/>
            <a:tailEnd/>
          </a:ln>
        </p:spPr>
        <p:txBody>
          <a:bodyPr vert="horz" numCol="1" compatLnSpc="1">
            <a:prstTxWarp prst="textNoShape">
              <a:avLst/>
            </a:prstTxWarp>
          </a:bodyPr>
          <a:lstStyle/>
          <a:p>
            <a:r>
              <a:rPr lang="en-US" sz="4800" dirty="0" smtClean="0"/>
              <a:t>Results</a:t>
            </a:r>
            <a:endParaRPr lang="en-GB" sz="4800" dirty="0"/>
          </a:p>
        </p:txBody>
      </p:sp>
      <p:sp>
        <p:nvSpPr>
          <p:cNvPr id="151555" name="Oval 2"/>
          <p:cNvSpPr>
            <a:spLocks noChangeArrowheads="1"/>
          </p:cNvSpPr>
          <p:nvPr/>
        </p:nvSpPr>
        <p:spPr bwMode="auto">
          <a:xfrm>
            <a:off x="385763" y="815978"/>
            <a:ext cx="1428750" cy="1319213"/>
          </a:xfrm>
          <a:prstGeom prst="ellipse">
            <a:avLst/>
          </a:prstGeom>
          <a:solidFill>
            <a:schemeClr val="tx1"/>
          </a:solidFill>
          <a:ln w="76200">
            <a:solidFill>
              <a:schemeClr val="bg1"/>
            </a:solidFill>
            <a:round/>
            <a:headEnd/>
            <a:tailEnd/>
          </a:ln>
        </p:spPr>
        <p:txBody>
          <a:bodyPr wrap="none" lIns="0" tIns="0" rIns="0" bIns="0" anchor="ctr"/>
          <a:lstStyle/>
          <a:p>
            <a:pPr algn="ctr" defTabSz="1122363" fontAlgn="base">
              <a:spcBef>
                <a:spcPct val="0"/>
              </a:spcBef>
              <a:spcAft>
                <a:spcPct val="0"/>
              </a:spcAft>
            </a:pPr>
            <a:r>
              <a:rPr lang="sr-Latn-CS" sz="10000" b="1" dirty="0" smtClean="0">
                <a:solidFill>
                  <a:srgbClr val="FFFFFF"/>
                </a:solidFill>
                <a:cs typeface="Arial" charset="0"/>
              </a:rPr>
              <a:t>2</a:t>
            </a:r>
            <a:endParaRPr lang="en-GB" sz="10000" dirty="0">
              <a:solidFill>
                <a:srgbClr val="FFFFFF"/>
              </a:solidFill>
              <a:cs typeface="Arial" charset="0"/>
            </a:endParaRPr>
          </a:p>
        </p:txBody>
      </p:sp>
    </p:spTree>
    <p:extLst>
      <p:ext uri="{BB962C8B-B14F-4D97-AF65-F5344CB8AC3E}">
        <p14:creationId xmlns:p14="http://schemas.microsoft.com/office/powerpoint/2010/main" val="2977908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6</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4" name="Object 3"/>
          <p:cNvGraphicFramePr>
            <a:graphicFrameLocks/>
          </p:cNvGraphicFramePr>
          <p:nvPr>
            <p:extLst>
              <p:ext uri="{D42A27DB-BD31-4B8C-83A1-F6EECF244321}">
                <p14:modId xmlns:p14="http://schemas.microsoft.com/office/powerpoint/2010/main" val="1452691147"/>
              </p:ext>
            </p:extLst>
          </p:nvPr>
        </p:nvGraphicFramePr>
        <p:xfrm>
          <a:off x="177800" y="908685"/>
          <a:ext cx="9726613" cy="5367338"/>
        </p:xfrm>
        <a:graphic>
          <a:graphicData uri="http://schemas.openxmlformats.org/presentationml/2006/ole">
            <mc:AlternateContent xmlns:mc="http://schemas.openxmlformats.org/markup-compatibility/2006">
              <mc:Choice xmlns:v="urn:schemas-microsoft-com:vml" Requires="v">
                <p:oleObj spid="_x0000_s114726" name="Chart" r:id="rId4" imgW="9753504" imgH="5391113" progId="MSGraph.Chart.8">
                  <p:embed followColorScheme="full"/>
                </p:oleObj>
              </mc:Choice>
              <mc:Fallback>
                <p:oleObj name="Chart" r:id="rId4" imgW="9753504" imgH="5391113" progId="MSGraph.Chart.8">
                  <p:embed followColorScheme="full"/>
                  <p:pic>
                    <p:nvPicPr>
                      <p:cNvPr id="0" name="Object 16"/>
                      <p:cNvPicPr>
                        <a:picLocks noChangeArrowheads="1"/>
                      </p:cNvPicPr>
                      <p:nvPr/>
                    </p:nvPicPr>
                    <p:blipFill>
                      <a:blip r:embed="rId5"/>
                      <a:srcRect/>
                      <a:stretch>
                        <a:fillRect/>
                      </a:stretch>
                    </p:blipFill>
                    <p:spPr bwMode="gray">
                      <a:xfrm>
                        <a:off x="177800" y="908685"/>
                        <a:ext cx="9726613" cy="536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399353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7</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4" name="Object 3"/>
          <p:cNvGraphicFramePr>
            <a:graphicFrameLocks/>
          </p:cNvGraphicFramePr>
          <p:nvPr>
            <p:extLst>
              <p:ext uri="{D42A27DB-BD31-4B8C-83A1-F6EECF244321}">
                <p14:modId xmlns:p14="http://schemas.microsoft.com/office/powerpoint/2010/main" val="2568775099"/>
              </p:ext>
            </p:extLst>
          </p:nvPr>
        </p:nvGraphicFramePr>
        <p:xfrm>
          <a:off x="390642" y="908685"/>
          <a:ext cx="8931275" cy="5380038"/>
        </p:xfrm>
        <a:graphic>
          <a:graphicData uri="http://schemas.openxmlformats.org/presentationml/2006/ole">
            <mc:AlternateContent xmlns:mc="http://schemas.openxmlformats.org/markup-compatibility/2006">
              <mc:Choice xmlns:v="urn:schemas-microsoft-com:vml" Requires="v">
                <p:oleObj spid="_x0000_s125989" name="Chart" r:id="rId4" imgW="8953399" imgH="5391113" progId="MSGraph.Chart.8">
                  <p:embed followColorScheme="full"/>
                </p:oleObj>
              </mc:Choice>
              <mc:Fallback>
                <p:oleObj name="Chart" r:id="rId4" imgW="8953399" imgH="5391113" progId="MSGraph.Chart.8">
                  <p:embed followColorScheme="full"/>
                  <p:pic>
                    <p:nvPicPr>
                      <p:cNvPr id="0" name=""/>
                      <p:cNvPicPr>
                        <a:picLocks noChangeArrowheads="1"/>
                      </p:cNvPicPr>
                      <p:nvPr/>
                    </p:nvPicPr>
                    <p:blipFill>
                      <a:blip r:embed="rId5"/>
                      <a:srcRect/>
                      <a:stretch>
                        <a:fillRect/>
                      </a:stretch>
                    </p:blipFill>
                    <p:spPr bwMode="gray">
                      <a:xfrm>
                        <a:off x="390642" y="908685"/>
                        <a:ext cx="8931275" cy="538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Left Arrow 5"/>
          <p:cNvSpPr/>
          <p:nvPr/>
        </p:nvSpPr>
        <p:spPr>
          <a:xfrm>
            <a:off x="9071745" y="1136337"/>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 Arrow 7"/>
          <p:cNvSpPr/>
          <p:nvPr/>
        </p:nvSpPr>
        <p:spPr>
          <a:xfrm>
            <a:off x="9087665" y="1644414"/>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7501197" y="2667358"/>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6606022" y="3346504"/>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6327721" y="4066594"/>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26108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8</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4" name="Object 3"/>
          <p:cNvGraphicFramePr>
            <a:graphicFrameLocks/>
          </p:cNvGraphicFramePr>
          <p:nvPr>
            <p:extLst>
              <p:ext uri="{D42A27DB-BD31-4B8C-83A1-F6EECF244321}">
                <p14:modId xmlns:p14="http://schemas.microsoft.com/office/powerpoint/2010/main" val="3967227279"/>
              </p:ext>
            </p:extLst>
          </p:nvPr>
        </p:nvGraphicFramePr>
        <p:xfrm>
          <a:off x="261938" y="908685"/>
          <a:ext cx="9369425" cy="5380038"/>
        </p:xfrm>
        <a:graphic>
          <a:graphicData uri="http://schemas.openxmlformats.org/presentationml/2006/ole">
            <mc:AlternateContent xmlns:mc="http://schemas.openxmlformats.org/markup-compatibility/2006">
              <mc:Choice xmlns:v="urn:schemas-microsoft-com:vml" Requires="v">
                <p:oleObj spid="_x0000_s127010" name="Chart" r:id="rId4" imgW="9391783" imgH="5391113" progId="MSGraph.Chart.8">
                  <p:embed followColorScheme="full"/>
                </p:oleObj>
              </mc:Choice>
              <mc:Fallback>
                <p:oleObj name="Chart" r:id="rId4" imgW="9391783" imgH="5391113" progId="MSGraph.Chart.8">
                  <p:embed followColorScheme="full"/>
                  <p:pic>
                    <p:nvPicPr>
                      <p:cNvPr id="0" name=""/>
                      <p:cNvPicPr>
                        <a:picLocks noChangeArrowheads="1"/>
                      </p:cNvPicPr>
                      <p:nvPr/>
                    </p:nvPicPr>
                    <p:blipFill>
                      <a:blip r:embed="rId5"/>
                      <a:srcRect/>
                      <a:stretch>
                        <a:fillRect/>
                      </a:stretch>
                    </p:blipFill>
                    <p:spPr bwMode="gray">
                      <a:xfrm>
                        <a:off x="261938" y="908685"/>
                        <a:ext cx="9369425" cy="538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Left Arrow 5"/>
          <p:cNvSpPr/>
          <p:nvPr/>
        </p:nvSpPr>
        <p:spPr>
          <a:xfrm>
            <a:off x="8872551" y="1136337"/>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7751472" y="2233876"/>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6935846" y="3875522"/>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105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9</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37093175"/>
              </p:ext>
            </p:extLst>
          </p:nvPr>
        </p:nvGraphicFramePr>
        <p:xfrm>
          <a:off x="0" y="1957741"/>
          <a:ext cx="2316163" cy="4572000"/>
        </p:xfrm>
        <a:graphic>
          <a:graphicData uri="http://schemas.openxmlformats.org/presentationml/2006/ole">
            <mc:AlternateContent xmlns:mc="http://schemas.openxmlformats.org/markup-compatibility/2006">
              <mc:Choice xmlns:v="urn:schemas-microsoft-com:vml" Requires="v">
                <p:oleObj spid="_x0000_s111769" name="Chart" r:id="rId4" imgW="2333639" imgH="4581583" progId="MSGraph.Chart.8">
                  <p:embed followColorScheme="full"/>
                </p:oleObj>
              </mc:Choice>
              <mc:Fallback>
                <p:oleObj name="Chart" r:id="rId4" imgW="2333639" imgH="4581583" progId="MSGraph.Chart.8">
                  <p:embed followColorScheme="full"/>
                  <p:pic>
                    <p:nvPicPr>
                      <p:cNvPr id="0" name="Object 6"/>
                      <p:cNvPicPr>
                        <a:picLocks noChangeArrowheads="1"/>
                      </p:cNvPicPr>
                      <p:nvPr/>
                    </p:nvPicPr>
                    <p:blipFill>
                      <a:blip r:embed="rId5"/>
                      <a:srcRect/>
                      <a:stretch>
                        <a:fillRect/>
                      </a:stretch>
                    </p:blipFill>
                    <p:spPr bwMode="gray">
                      <a:xfrm>
                        <a:off x="0" y="1957741"/>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31384" y="1080481"/>
            <a:ext cx="2356860" cy="71699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I was prevented to vote</a:t>
            </a:r>
            <a:r>
              <a:rPr lang="sr-Latn-CS" sz="1400" b="1" dirty="0">
                <a:solidFill>
                  <a:schemeClr val="bg1"/>
                </a:solidFill>
              </a:rPr>
              <a:t> </a:t>
            </a:r>
            <a:endParaRPr lang="sr-Latn-CS" sz="1400" b="1" dirty="0" smtClean="0">
              <a:solidFill>
                <a:schemeClr val="bg1"/>
              </a:solidFill>
            </a:endParaRPr>
          </a:p>
          <a:p>
            <a:pPr algn="ctr"/>
            <a:r>
              <a:rPr lang="sr-Latn-CS" sz="1400" b="1" dirty="0" smtClean="0">
                <a:solidFill>
                  <a:schemeClr val="bg1"/>
                </a:solidFill>
              </a:rPr>
              <a:t>( </a:t>
            </a:r>
            <a:r>
              <a:rPr lang="sr-Latn-CS" sz="1400" b="1" dirty="0">
                <a:solidFill>
                  <a:schemeClr val="bg1"/>
                </a:solidFill>
              </a:rPr>
              <a:t>illness, other obligations</a:t>
            </a:r>
            <a:r>
              <a:rPr lang="sr-Latn-CS" sz="1400" b="1" dirty="0" smtClean="0">
                <a:solidFill>
                  <a:schemeClr val="bg1"/>
                </a:solidFill>
              </a:rPr>
              <a:t>...)</a:t>
            </a:r>
            <a:endParaRPr lang="en-US" sz="1400" b="1" dirty="0">
              <a:solidFill>
                <a:schemeClr val="bg1"/>
              </a:solidFill>
            </a:endParaRPr>
          </a:p>
        </p:txBody>
      </p:sp>
      <p:sp>
        <p:nvSpPr>
          <p:cNvPr id="18" name="Rounded Rectangle 17"/>
          <p:cNvSpPr/>
          <p:nvPr/>
        </p:nvSpPr>
        <p:spPr>
          <a:xfrm>
            <a:off x="2514396" y="1067779"/>
            <a:ext cx="2356860" cy="71699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None of the parties / lists which run for election deserve my vote</a:t>
            </a:r>
          </a:p>
        </p:txBody>
      </p:sp>
      <p:sp>
        <p:nvSpPr>
          <p:cNvPr id="19" name="Rounded Rectangle 18"/>
          <p:cNvSpPr/>
          <p:nvPr/>
        </p:nvSpPr>
        <p:spPr>
          <a:xfrm>
            <a:off x="5021240" y="1080481"/>
            <a:ext cx="2356860" cy="71699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I am generally disinterested in politics</a:t>
            </a:r>
          </a:p>
        </p:txBody>
      </p:sp>
      <p:sp>
        <p:nvSpPr>
          <p:cNvPr id="20" name="Rounded Rectangle 19"/>
          <p:cNvSpPr/>
          <p:nvPr/>
        </p:nvSpPr>
        <p:spPr>
          <a:xfrm>
            <a:off x="7481766" y="1080481"/>
            <a:ext cx="2356860" cy="71699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I didn't have enough information about parties/lists/candidates</a:t>
            </a:r>
          </a:p>
        </p:txBody>
      </p:sp>
      <p:graphicFrame>
        <p:nvGraphicFramePr>
          <p:cNvPr id="17" name="Object 16"/>
          <p:cNvGraphicFramePr>
            <a:graphicFrameLocks/>
          </p:cNvGraphicFramePr>
          <p:nvPr>
            <p:extLst>
              <p:ext uri="{D42A27DB-BD31-4B8C-83A1-F6EECF244321}">
                <p14:modId xmlns:p14="http://schemas.microsoft.com/office/powerpoint/2010/main" val="4192830512"/>
              </p:ext>
            </p:extLst>
          </p:nvPr>
        </p:nvGraphicFramePr>
        <p:xfrm>
          <a:off x="2541869" y="1947876"/>
          <a:ext cx="2316163" cy="4572000"/>
        </p:xfrm>
        <a:graphic>
          <a:graphicData uri="http://schemas.openxmlformats.org/presentationml/2006/ole">
            <mc:AlternateContent xmlns:mc="http://schemas.openxmlformats.org/markup-compatibility/2006">
              <mc:Choice xmlns:v="urn:schemas-microsoft-com:vml" Requires="v">
                <p:oleObj spid="_x0000_s111770" name="Chart" r:id="rId6" imgW="2343087" imgH="4581583" progId="MSGraph.Chart.8">
                  <p:embed followColorScheme="full"/>
                </p:oleObj>
              </mc:Choice>
              <mc:Fallback>
                <p:oleObj name="Chart" r:id="rId6" imgW="2343087" imgH="4581583" progId="MSGraph.Chart.8">
                  <p:embed followColorScheme="full"/>
                  <p:pic>
                    <p:nvPicPr>
                      <p:cNvPr id="0" name="Object 7"/>
                      <p:cNvPicPr>
                        <a:picLocks noChangeArrowheads="1"/>
                      </p:cNvPicPr>
                      <p:nvPr/>
                    </p:nvPicPr>
                    <p:blipFill>
                      <a:blip r:embed="rId7"/>
                      <a:srcRect/>
                      <a:stretch>
                        <a:fillRect/>
                      </a:stretch>
                    </p:blipFill>
                    <p:spPr bwMode="gray">
                      <a:xfrm>
                        <a:off x="2541869" y="1947876"/>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20"/>
          <p:cNvGraphicFramePr>
            <a:graphicFrameLocks/>
          </p:cNvGraphicFramePr>
          <p:nvPr>
            <p:extLst>
              <p:ext uri="{D42A27DB-BD31-4B8C-83A1-F6EECF244321}">
                <p14:modId xmlns:p14="http://schemas.microsoft.com/office/powerpoint/2010/main" val="1799685416"/>
              </p:ext>
            </p:extLst>
          </p:nvPr>
        </p:nvGraphicFramePr>
        <p:xfrm>
          <a:off x="5047969" y="1947876"/>
          <a:ext cx="2316162" cy="4572000"/>
        </p:xfrm>
        <a:graphic>
          <a:graphicData uri="http://schemas.openxmlformats.org/presentationml/2006/ole">
            <mc:AlternateContent xmlns:mc="http://schemas.openxmlformats.org/markup-compatibility/2006">
              <mc:Choice xmlns:v="urn:schemas-microsoft-com:vml" Requires="v">
                <p:oleObj spid="_x0000_s111771" name="Chart" r:id="rId8" imgW="2343087" imgH="4581583" progId="MSGraph.Chart.8">
                  <p:embed followColorScheme="full"/>
                </p:oleObj>
              </mc:Choice>
              <mc:Fallback>
                <p:oleObj name="Chart" r:id="rId8" imgW="2343087" imgH="4581583" progId="MSGraph.Chart.8">
                  <p:embed followColorScheme="full"/>
                  <p:pic>
                    <p:nvPicPr>
                      <p:cNvPr id="0" name="Object 16"/>
                      <p:cNvPicPr>
                        <a:picLocks noChangeArrowheads="1"/>
                      </p:cNvPicPr>
                      <p:nvPr/>
                    </p:nvPicPr>
                    <p:blipFill>
                      <a:blip r:embed="rId9"/>
                      <a:srcRect/>
                      <a:stretch>
                        <a:fillRect/>
                      </a:stretch>
                    </p:blipFill>
                    <p:spPr bwMode="gray">
                      <a:xfrm>
                        <a:off x="5047969" y="1947876"/>
                        <a:ext cx="2316162"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 name="Object 21"/>
          <p:cNvGraphicFramePr>
            <a:graphicFrameLocks/>
          </p:cNvGraphicFramePr>
          <p:nvPr>
            <p:extLst>
              <p:ext uri="{D42A27DB-BD31-4B8C-83A1-F6EECF244321}">
                <p14:modId xmlns:p14="http://schemas.microsoft.com/office/powerpoint/2010/main" val="1503143596"/>
              </p:ext>
            </p:extLst>
          </p:nvPr>
        </p:nvGraphicFramePr>
        <p:xfrm>
          <a:off x="7494846" y="1947277"/>
          <a:ext cx="2316163" cy="4572000"/>
        </p:xfrm>
        <a:graphic>
          <a:graphicData uri="http://schemas.openxmlformats.org/presentationml/2006/ole">
            <mc:AlternateContent xmlns:mc="http://schemas.openxmlformats.org/markup-compatibility/2006">
              <mc:Choice xmlns:v="urn:schemas-microsoft-com:vml" Requires="v">
                <p:oleObj spid="_x0000_s111772" name="Chart" r:id="rId10" imgW="2343087" imgH="4581583" progId="MSGraph.Chart.8">
                  <p:embed followColorScheme="full"/>
                </p:oleObj>
              </mc:Choice>
              <mc:Fallback>
                <p:oleObj name="Chart" r:id="rId10" imgW="2343087" imgH="4581583" progId="MSGraph.Chart.8">
                  <p:embed followColorScheme="full"/>
                  <p:pic>
                    <p:nvPicPr>
                      <p:cNvPr id="0" name="Object 20"/>
                      <p:cNvPicPr>
                        <a:picLocks noChangeArrowheads="1"/>
                      </p:cNvPicPr>
                      <p:nvPr/>
                    </p:nvPicPr>
                    <p:blipFill>
                      <a:blip r:embed="rId11"/>
                      <a:srcRect/>
                      <a:stretch>
                        <a:fillRect/>
                      </a:stretch>
                    </p:blipFill>
                    <p:spPr bwMode="gray">
                      <a:xfrm>
                        <a:off x="7494846" y="1947277"/>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 name="Rectangle 22"/>
          <p:cNvSpPr/>
          <p:nvPr/>
        </p:nvSpPr>
        <p:spPr>
          <a:xfrm>
            <a:off x="8054135" y="548640"/>
            <a:ext cx="1173719" cy="369332"/>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smtClean="0">
                <a:solidFill>
                  <a:schemeClr val="bg1"/>
                </a:solidFill>
              </a:rPr>
              <a:t>By </a:t>
            </a:r>
            <a:r>
              <a:rPr lang="en-US" b="1" dirty="0" smtClean="0">
                <a:solidFill>
                  <a:schemeClr val="bg1"/>
                </a:solidFill>
              </a:rPr>
              <a:t>reason </a:t>
            </a:r>
            <a:endParaRPr lang="en-US" b="1" dirty="0">
              <a:solidFill>
                <a:schemeClr val="bg1"/>
              </a:solidFill>
            </a:endParaRPr>
          </a:p>
        </p:txBody>
      </p:sp>
    </p:spTree>
    <p:extLst>
      <p:ext uri="{BB962C8B-B14F-4D97-AF65-F5344CB8AC3E}">
        <p14:creationId xmlns:p14="http://schemas.microsoft.com/office/powerpoint/2010/main" val="1808068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10</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39185036"/>
              </p:ext>
            </p:extLst>
          </p:nvPr>
        </p:nvGraphicFramePr>
        <p:xfrm>
          <a:off x="0" y="1930445"/>
          <a:ext cx="2316163" cy="4572000"/>
        </p:xfrm>
        <a:graphic>
          <a:graphicData uri="http://schemas.openxmlformats.org/presentationml/2006/ole">
            <mc:AlternateContent xmlns:mc="http://schemas.openxmlformats.org/markup-compatibility/2006">
              <mc:Choice xmlns:v="urn:schemas-microsoft-com:vml" Requires="v">
                <p:oleObj spid="_x0000_s112782" name="Chart" r:id="rId4" imgW="2343087" imgH="4581583" progId="MSGraph.Chart.8">
                  <p:embed followColorScheme="full"/>
                </p:oleObj>
              </mc:Choice>
              <mc:Fallback>
                <p:oleObj name="Chart" r:id="rId4" imgW="2343087" imgH="4581583" progId="MSGraph.Chart.8">
                  <p:embed followColorScheme="full"/>
                  <p:pic>
                    <p:nvPicPr>
                      <p:cNvPr id="0" name=""/>
                      <p:cNvPicPr>
                        <a:picLocks noChangeArrowheads="1"/>
                      </p:cNvPicPr>
                      <p:nvPr/>
                    </p:nvPicPr>
                    <p:blipFill>
                      <a:blip r:embed="rId5"/>
                      <a:srcRect/>
                      <a:stretch>
                        <a:fillRect/>
                      </a:stretch>
                    </p:blipFill>
                    <p:spPr bwMode="gray">
                      <a:xfrm>
                        <a:off x="0" y="1930445"/>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31384" y="1053185"/>
            <a:ext cx="2356860" cy="71699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My vote wouldn’t change anything</a:t>
            </a:r>
          </a:p>
        </p:txBody>
      </p:sp>
      <p:sp>
        <p:nvSpPr>
          <p:cNvPr id="18" name="Rounded Rectangle 17"/>
          <p:cNvSpPr/>
          <p:nvPr/>
        </p:nvSpPr>
        <p:spPr>
          <a:xfrm>
            <a:off x="2514396" y="1040483"/>
            <a:ext cx="2356860" cy="71699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b="1" dirty="0" smtClean="0">
                <a:solidFill>
                  <a:schemeClr val="bg1"/>
                </a:solidFill>
              </a:rPr>
              <a:t>R</a:t>
            </a:r>
            <a:r>
              <a:rPr lang="en-US" sz="1400" b="1" dirty="0" err="1">
                <a:solidFill>
                  <a:schemeClr val="bg1"/>
                </a:solidFill>
              </a:rPr>
              <a:t>epresentatives</a:t>
            </a:r>
            <a:r>
              <a:rPr lang="en-US" sz="1400" b="1" dirty="0">
                <a:solidFill>
                  <a:schemeClr val="bg1"/>
                </a:solidFill>
              </a:rPr>
              <a:t> </a:t>
            </a:r>
            <a:r>
              <a:rPr lang="en-US" sz="1400" b="1" dirty="0" smtClean="0">
                <a:solidFill>
                  <a:schemeClr val="bg1"/>
                </a:solidFill>
              </a:rPr>
              <a:t>of </a:t>
            </a:r>
            <a:r>
              <a:rPr lang="en-US" sz="1400" b="1" dirty="0">
                <a:solidFill>
                  <a:schemeClr val="bg1"/>
                </a:solidFill>
              </a:rPr>
              <a:t>my country in </a:t>
            </a:r>
            <a:r>
              <a:rPr lang="en-US" sz="1400" b="1" dirty="0" smtClean="0">
                <a:solidFill>
                  <a:schemeClr val="bg1"/>
                </a:solidFill>
              </a:rPr>
              <a:t>E</a:t>
            </a:r>
            <a:r>
              <a:rPr lang="sr-Latn-CS" sz="1400" b="1" dirty="0" smtClean="0">
                <a:solidFill>
                  <a:schemeClr val="bg1"/>
                </a:solidFill>
              </a:rPr>
              <a:t>U</a:t>
            </a:r>
            <a:r>
              <a:rPr lang="en-US" sz="1400" b="1" dirty="0" smtClean="0">
                <a:solidFill>
                  <a:schemeClr val="bg1"/>
                </a:solidFill>
              </a:rPr>
              <a:t> Par</a:t>
            </a:r>
            <a:r>
              <a:rPr lang="sr-Latn-CS" sz="1400" b="1" dirty="0" smtClean="0">
                <a:solidFill>
                  <a:schemeClr val="bg1"/>
                </a:solidFill>
              </a:rPr>
              <a:t>l. </a:t>
            </a:r>
            <a:r>
              <a:rPr lang="en-US" sz="1400" b="1" dirty="0" smtClean="0">
                <a:solidFill>
                  <a:schemeClr val="bg1"/>
                </a:solidFill>
              </a:rPr>
              <a:t>will </a:t>
            </a:r>
            <a:r>
              <a:rPr lang="en-US" sz="1400" b="1" dirty="0">
                <a:solidFill>
                  <a:schemeClr val="bg1"/>
                </a:solidFill>
              </a:rPr>
              <a:t>not have a substantial </a:t>
            </a:r>
            <a:r>
              <a:rPr lang="en-US" sz="1400" b="1" dirty="0" smtClean="0">
                <a:solidFill>
                  <a:schemeClr val="bg1"/>
                </a:solidFill>
              </a:rPr>
              <a:t>influence</a:t>
            </a:r>
            <a:endParaRPr lang="en-US" sz="1400" b="1" dirty="0">
              <a:solidFill>
                <a:schemeClr val="bg1"/>
              </a:solidFill>
            </a:endParaRPr>
          </a:p>
        </p:txBody>
      </p:sp>
      <p:sp>
        <p:nvSpPr>
          <p:cNvPr id="19" name="Rounded Rectangle 18"/>
          <p:cNvSpPr/>
          <p:nvPr/>
        </p:nvSpPr>
        <p:spPr>
          <a:xfrm>
            <a:off x="5021240" y="1053185"/>
            <a:ext cx="2356860" cy="71699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I think that the country I live in should not be a member state of European Union</a:t>
            </a:r>
          </a:p>
        </p:txBody>
      </p:sp>
      <p:sp>
        <p:nvSpPr>
          <p:cNvPr id="20" name="Rounded Rectangle 19"/>
          <p:cNvSpPr/>
          <p:nvPr/>
        </p:nvSpPr>
        <p:spPr>
          <a:xfrm>
            <a:off x="7481766" y="1053185"/>
            <a:ext cx="2356860" cy="71699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I couldn’t decide to vote for any </a:t>
            </a:r>
            <a:r>
              <a:rPr lang="en-US" sz="1400" b="1" dirty="0" smtClean="0">
                <a:solidFill>
                  <a:schemeClr val="bg1"/>
                </a:solidFill>
              </a:rPr>
              <a:t>list </a:t>
            </a:r>
            <a:r>
              <a:rPr lang="en-US" sz="1400" b="1" dirty="0">
                <a:solidFill>
                  <a:schemeClr val="bg1"/>
                </a:solidFill>
              </a:rPr>
              <a:t>although I was willing to vote</a:t>
            </a:r>
          </a:p>
        </p:txBody>
      </p:sp>
      <p:graphicFrame>
        <p:nvGraphicFramePr>
          <p:cNvPr id="17" name="Object 16"/>
          <p:cNvGraphicFramePr>
            <a:graphicFrameLocks/>
          </p:cNvGraphicFramePr>
          <p:nvPr>
            <p:extLst>
              <p:ext uri="{D42A27DB-BD31-4B8C-83A1-F6EECF244321}">
                <p14:modId xmlns:p14="http://schemas.microsoft.com/office/powerpoint/2010/main" val="3525591405"/>
              </p:ext>
            </p:extLst>
          </p:nvPr>
        </p:nvGraphicFramePr>
        <p:xfrm>
          <a:off x="2541869" y="1920580"/>
          <a:ext cx="2316163" cy="4572000"/>
        </p:xfrm>
        <a:graphic>
          <a:graphicData uri="http://schemas.openxmlformats.org/presentationml/2006/ole">
            <mc:AlternateContent xmlns:mc="http://schemas.openxmlformats.org/markup-compatibility/2006">
              <mc:Choice xmlns:v="urn:schemas-microsoft-com:vml" Requires="v">
                <p:oleObj spid="_x0000_s112783" name="Chart" r:id="rId6" imgW="2343087" imgH="4581583" progId="MSGraph.Chart.8">
                  <p:embed followColorScheme="full"/>
                </p:oleObj>
              </mc:Choice>
              <mc:Fallback>
                <p:oleObj name="Chart" r:id="rId6" imgW="2343087" imgH="4581583" progId="MSGraph.Chart.8">
                  <p:embed followColorScheme="full"/>
                  <p:pic>
                    <p:nvPicPr>
                      <p:cNvPr id="0" name=""/>
                      <p:cNvPicPr>
                        <a:picLocks noChangeArrowheads="1"/>
                      </p:cNvPicPr>
                      <p:nvPr/>
                    </p:nvPicPr>
                    <p:blipFill>
                      <a:blip r:embed="rId7"/>
                      <a:srcRect/>
                      <a:stretch>
                        <a:fillRect/>
                      </a:stretch>
                    </p:blipFill>
                    <p:spPr bwMode="gray">
                      <a:xfrm>
                        <a:off x="2541869" y="1920580"/>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20"/>
          <p:cNvGraphicFramePr>
            <a:graphicFrameLocks/>
          </p:cNvGraphicFramePr>
          <p:nvPr>
            <p:extLst>
              <p:ext uri="{D42A27DB-BD31-4B8C-83A1-F6EECF244321}">
                <p14:modId xmlns:p14="http://schemas.microsoft.com/office/powerpoint/2010/main" val="1065403130"/>
              </p:ext>
            </p:extLst>
          </p:nvPr>
        </p:nvGraphicFramePr>
        <p:xfrm>
          <a:off x="5047969" y="1920580"/>
          <a:ext cx="2316162" cy="4572000"/>
        </p:xfrm>
        <a:graphic>
          <a:graphicData uri="http://schemas.openxmlformats.org/presentationml/2006/ole">
            <mc:AlternateContent xmlns:mc="http://schemas.openxmlformats.org/markup-compatibility/2006">
              <mc:Choice xmlns:v="urn:schemas-microsoft-com:vml" Requires="v">
                <p:oleObj spid="_x0000_s112784" name="Chart" r:id="rId8" imgW="2343087" imgH="4581583" progId="MSGraph.Chart.8">
                  <p:embed followColorScheme="full"/>
                </p:oleObj>
              </mc:Choice>
              <mc:Fallback>
                <p:oleObj name="Chart" r:id="rId8" imgW="2343087" imgH="4581583" progId="MSGraph.Chart.8">
                  <p:embed followColorScheme="full"/>
                  <p:pic>
                    <p:nvPicPr>
                      <p:cNvPr id="0" name=""/>
                      <p:cNvPicPr>
                        <a:picLocks noChangeArrowheads="1"/>
                      </p:cNvPicPr>
                      <p:nvPr/>
                    </p:nvPicPr>
                    <p:blipFill>
                      <a:blip r:embed="rId9"/>
                      <a:srcRect/>
                      <a:stretch>
                        <a:fillRect/>
                      </a:stretch>
                    </p:blipFill>
                    <p:spPr bwMode="gray">
                      <a:xfrm>
                        <a:off x="5047969" y="1920580"/>
                        <a:ext cx="2316162"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 name="Object 21"/>
          <p:cNvGraphicFramePr>
            <a:graphicFrameLocks/>
          </p:cNvGraphicFramePr>
          <p:nvPr>
            <p:extLst>
              <p:ext uri="{D42A27DB-BD31-4B8C-83A1-F6EECF244321}">
                <p14:modId xmlns:p14="http://schemas.microsoft.com/office/powerpoint/2010/main" val="3053913018"/>
              </p:ext>
            </p:extLst>
          </p:nvPr>
        </p:nvGraphicFramePr>
        <p:xfrm>
          <a:off x="7494846" y="1919981"/>
          <a:ext cx="2316163" cy="4572000"/>
        </p:xfrm>
        <a:graphic>
          <a:graphicData uri="http://schemas.openxmlformats.org/presentationml/2006/ole">
            <mc:AlternateContent xmlns:mc="http://schemas.openxmlformats.org/markup-compatibility/2006">
              <mc:Choice xmlns:v="urn:schemas-microsoft-com:vml" Requires="v">
                <p:oleObj spid="_x0000_s112785" name="Chart" r:id="rId10" imgW="2343087" imgH="4581583" progId="MSGraph.Chart.8">
                  <p:embed followColorScheme="full"/>
                </p:oleObj>
              </mc:Choice>
              <mc:Fallback>
                <p:oleObj name="Chart" r:id="rId10" imgW="2343087" imgH="4581583" progId="MSGraph.Chart.8">
                  <p:embed followColorScheme="full"/>
                  <p:pic>
                    <p:nvPicPr>
                      <p:cNvPr id="0" name=""/>
                      <p:cNvPicPr>
                        <a:picLocks noChangeArrowheads="1"/>
                      </p:cNvPicPr>
                      <p:nvPr/>
                    </p:nvPicPr>
                    <p:blipFill>
                      <a:blip r:embed="rId11"/>
                      <a:srcRect/>
                      <a:stretch>
                        <a:fillRect/>
                      </a:stretch>
                    </p:blipFill>
                    <p:spPr bwMode="gray">
                      <a:xfrm>
                        <a:off x="7494846" y="1919981"/>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Rectangle 13"/>
          <p:cNvSpPr/>
          <p:nvPr/>
        </p:nvSpPr>
        <p:spPr>
          <a:xfrm>
            <a:off x="8054135" y="548640"/>
            <a:ext cx="1173719" cy="369332"/>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smtClean="0">
                <a:solidFill>
                  <a:schemeClr val="bg1"/>
                </a:solidFill>
              </a:rPr>
              <a:t>By </a:t>
            </a:r>
            <a:r>
              <a:rPr lang="en-US" b="1" dirty="0" smtClean="0">
                <a:solidFill>
                  <a:schemeClr val="bg1"/>
                </a:solidFill>
              </a:rPr>
              <a:t>reason </a:t>
            </a:r>
            <a:endParaRPr lang="en-US" b="1" dirty="0">
              <a:solidFill>
                <a:schemeClr val="bg1"/>
              </a:solidFill>
            </a:endParaRPr>
          </a:p>
        </p:txBody>
      </p:sp>
    </p:spTree>
    <p:extLst>
      <p:ext uri="{BB962C8B-B14F-4D97-AF65-F5344CB8AC3E}">
        <p14:creationId xmlns:p14="http://schemas.microsoft.com/office/powerpoint/2010/main" val="16860089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11</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Austria</a:t>
            </a:r>
            <a:endParaRPr lang="en-US" sz="2000" b="1" dirty="0">
              <a:solidFill>
                <a:schemeClr val="bg1"/>
              </a:solidFill>
            </a:endParaRPr>
          </a:p>
        </p:txBody>
      </p:sp>
      <p:sp>
        <p:nvSpPr>
          <p:cNvPr id="14" name="Rectangle 13"/>
          <p:cNvSpPr/>
          <p:nvPr/>
        </p:nvSpPr>
        <p:spPr>
          <a:xfrm>
            <a:off x="6827848" y="548640"/>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1627512519"/>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16849"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Croatia</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Denmark</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1429376208"/>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16850"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1133496171"/>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16851"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6401329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12</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France</a:t>
            </a:r>
            <a:endParaRPr lang="en-US" sz="2000" b="1" dirty="0">
              <a:solidFill>
                <a:schemeClr val="bg1"/>
              </a:solidFill>
            </a:endParaRPr>
          </a:p>
        </p:txBody>
      </p:sp>
      <p:sp>
        <p:nvSpPr>
          <p:cNvPr id="14" name="Rectangle 13"/>
          <p:cNvSpPr/>
          <p:nvPr/>
        </p:nvSpPr>
        <p:spPr>
          <a:xfrm>
            <a:off x="6827848" y="548640"/>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4007414259"/>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21960"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Germany</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Greece</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3869211191"/>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21961"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305714640"/>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21962"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324515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13</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Hungary</a:t>
            </a:r>
            <a:endParaRPr lang="en-US" sz="2000" b="1" dirty="0">
              <a:solidFill>
                <a:schemeClr val="bg1"/>
              </a:solidFill>
            </a:endParaRPr>
          </a:p>
        </p:txBody>
      </p:sp>
      <p:sp>
        <p:nvSpPr>
          <p:cNvPr id="14" name="Rectangle 13"/>
          <p:cNvSpPr/>
          <p:nvPr/>
        </p:nvSpPr>
        <p:spPr>
          <a:xfrm>
            <a:off x="6827848" y="548640"/>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4115516070"/>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22984"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Italy</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Netherlands</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3749444635"/>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22985"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1869722987"/>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22986"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370385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14</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25" name="Title 1"/>
          <p:cNvSpPr txBox="1">
            <a:spLocks/>
          </p:cNvSpPr>
          <p:nvPr/>
        </p:nvSpPr>
        <p:spPr>
          <a:xfrm>
            <a:off x="186824" y="788924"/>
            <a:ext cx="9506063" cy="332398"/>
          </a:xfrm>
          <a:prstGeom prst="rect">
            <a:avLst/>
          </a:prstGeom>
        </p:spPr>
        <p:txBody>
          <a:bodyPr wrap="square" lIns="0" tIns="0" rIns="0" bIns="0" anchor="ctr" anchorCtr="0">
            <a:noAutofit/>
          </a:bodyPr>
          <a:lstStyle>
            <a:lvl1pPr algn="l" defTabSz="1122363" rtl="0" fontAlgn="base">
              <a:lnSpc>
                <a:spcPct val="90000"/>
              </a:lnSpc>
              <a:spcBef>
                <a:spcPct val="0"/>
              </a:spcBef>
              <a:spcAft>
                <a:spcPct val="0"/>
              </a:spcAft>
              <a:defRPr sz="2400" b="1"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a:lstStyle>
          <a:p>
            <a:r>
              <a:rPr lang="en-US" sz="1400" i="1" dirty="0" smtClean="0">
                <a:solidFill>
                  <a:schemeClr val="tx2"/>
                </a:solidFill>
              </a:rPr>
              <a:t>Which of the following reasons is the most important reason due to which you didn’t vote?</a:t>
            </a:r>
            <a:endParaRPr lang="sr-Latn-RS" sz="1400" i="1" dirty="0">
              <a:solidFill>
                <a:schemeClr val="tx2"/>
              </a:solidFill>
            </a:endParaRPr>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Poland</a:t>
            </a:r>
            <a:endParaRPr lang="en-US" sz="2000" b="1" dirty="0">
              <a:solidFill>
                <a:schemeClr val="bg1"/>
              </a:solidFill>
            </a:endParaRPr>
          </a:p>
        </p:txBody>
      </p:sp>
      <p:sp>
        <p:nvSpPr>
          <p:cNvPr id="14" name="Rectangle 13"/>
          <p:cNvSpPr/>
          <p:nvPr/>
        </p:nvSpPr>
        <p:spPr>
          <a:xfrm>
            <a:off x="6827848" y="548640"/>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4199443318"/>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24002"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Romania</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Spain</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2776706274"/>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24003"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2493287186"/>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24004"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57108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Which of the following reasons is the most important reason due to which you didn’t vote?</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15</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Slovenia</a:t>
            </a:r>
            <a:endParaRPr lang="en-US" sz="2000" b="1" dirty="0">
              <a:solidFill>
                <a:schemeClr val="bg1"/>
              </a:solidFill>
            </a:endParaRPr>
          </a:p>
        </p:txBody>
      </p:sp>
      <p:sp>
        <p:nvSpPr>
          <p:cNvPr id="14" name="Rectangle 13"/>
          <p:cNvSpPr/>
          <p:nvPr/>
        </p:nvSpPr>
        <p:spPr>
          <a:xfrm>
            <a:off x="6827848" y="548640"/>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1212659894"/>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25032"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Sweden</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UK</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150101621"/>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25033"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931385281"/>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25034"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453511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4" cy="664797"/>
          </a:xfrm>
        </p:spPr>
        <p:txBody>
          <a:bodyPr/>
          <a:lstStyle/>
          <a:p>
            <a:pPr algn="just"/>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16</a:t>
            </a:fld>
            <a:endParaRPr lang="de-DE" dirty="0"/>
          </a:p>
        </p:txBody>
      </p:sp>
      <p:sp>
        <p:nvSpPr>
          <p:cNvPr id="25" name="Rectangle 24"/>
          <p:cNvSpPr/>
          <p:nvPr/>
        </p:nvSpPr>
        <p:spPr>
          <a:xfrm>
            <a:off x="2476500" y="6548576"/>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graphicFrame>
        <p:nvGraphicFramePr>
          <p:cNvPr id="5" name="Object 4"/>
          <p:cNvGraphicFramePr>
            <a:graphicFrameLocks/>
          </p:cNvGraphicFramePr>
          <p:nvPr>
            <p:extLst>
              <p:ext uri="{D42A27DB-BD31-4B8C-83A1-F6EECF244321}">
                <p14:modId xmlns:p14="http://schemas.microsoft.com/office/powerpoint/2010/main" val="74492602"/>
              </p:ext>
            </p:extLst>
          </p:nvPr>
        </p:nvGraphicFramePr>
        <p:xfrm>
          <a:off x="177800" y="1058813"/>
          <a:ext cx="9726613" cy="5367338"/>
        </p:xfrm>
        <a:graphic>
          <a:graphicData uri="http://schemas.openxmlformats.org/presentationml/2006/ole">
            <mc:AlternateContent xmlns:mc="http://schemas.openxmlformats.org/markup-compatibility/2006">
              <mc:Choice xmlns:v="urn:schemas-microsoft-com:vml" Requires="v">
                <p:oleObj spid="_x0000_s108598" name="Chart" r:id="rId4" imgW="9753504" imgH="5391113" progId="MSGraph.Chart.8">
                  <p:embed followColorScheme="full"/>
                </p:oleObj>
              </mc:Choice>
              <mc:Fallback>
                <p:oleObj name="Chart" r:id="rId4" imgW="9753504" imgH="5391113" progId="MSGraph.Chart.8">
                  <p:embed followColorScheme="full"/>
                  <p:pic>
                    <p:nvPicPr>
                      <p:cNvPr id="0" name="Object 3"/>
                      <p:cNvPicPr>
                        <a:picLocks noChangeArrowheads="1"/>
                      </p:cNvPicPr>
                      <p:nvPr/>
                    </p:nvPicPr>
                    <p:blipFill>
                      <a:blip r:embed="rId5"/>
                      <a:srcRect/>
                      <a:stretch>
                        <a:fillRect/>
                      </a:stretch>
                    </p:blipFill>
                    <p:spPr bwMode="gray">
                      <a:xfrm>
                        <a:off x="177800" y="1058813"/>
                        <a:ext cx="9726613" cy="536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Left Arrow 26"/>
          <p:cNvSpPr/>
          <p:nvPr/>
        </p:nvSpPr>
        <p:spPr>
          <a:xfrm>
            <a:off x="7737824" y="2684213"/>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Left Arrow 27"/>
          <p:cNvSpPr/>
          <p:nvPr/>
        </p:nvSpPr>
        <p:spPr>
          <a:xfrm>
            <a:off x="4536420" y="4741151"/>
            <a:ext cx="373693" cy="180022"/>
          </a:xfrm>
          <a:prstGeom prst="lef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72471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17</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2780683863"/>
              </p:ext>
            </p:extLst>
          </p:nvPr>
        </p:nvGraphicFramePr>
        <p:xfrm>
          <a:off x="0" y="2066925"/>
          <a:ext cx="2316163" cy="4572000"/>
        </p:xfrm>
        <a:graphic>
          <a:graphicData uri="http://schemas.openxmlformats.org/presentationml/2006/ole">
            <mc:AlternateContent xmlns:mc="http://schemas.openxmlformats.org/markup-compatibility/2006">
              <mc:Choice xmlns:v="urn:schemas-microsoft-com:vml" Requires="v">
                <p:oleObj spid="_x0000_s128130" name="Chart" r:id="rId4" imgW="2343087" imgH="4581583" progId="MSGraph.Chart.8">
                  <p:embed followColorScheme="full"/>
                </p:oleObj>
              </mc:Choice>
              <mc:Fallback>
                <p:oleObj name="Chart" r:id="rId4" imgW="2343087" imgH="4581583" progId="MSGraph.Chart.8">
                  <p:embed followColorScheme="full"/>
                  <p:pic>
                    <p:nvPicPr>
                      <p:cNvPr id="0" name=""/>
                      <p:cNvPicPr>
                        <a:picLocks noChangeArrowheads="1"/>
                      </p:cNvPicPr>
                      <p:nvPr/>
                    </p:nvPicPr>
                    <p:blipFill>
                      <a:blip r:embed="rId5"/>
                      <a:srcRect/>
                      <a:stretch>
                        <a:fillRect/>
                      </a:stretch>
                    </p:blipFill>
                    <p:spPr bwMode="gray">
                      <a:xfrm>
                        <a:off x="0" y="2066925"/>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31384" y="1189665"/>
            <a:ext cx="2356860" cy="716996"/>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Due to the </a:t>
            </a:r>
            <a:r>
              <a:rPr lang="en-US" sz="1400" b="1" dirty="0" err="1">
                <a:solidFill>
                  <a:schemeClr val="bg1"/>
                </a:solidFill>
              </a:rPr>
              <a:t>programme</a:t>
            </a:r>
            <a:r>
              <a:rPr lang="en-US" sz="1400" b="1" dirty="0">
                <a:solidFill>
                  <a:schemeClr val="bg1"/>
                </a:solidFill>
              </a:rPr>
              <a:t> of that party</a:t>
            </a:r>
          </a:p>
        </p:txBody>
      </p:sp>
      <p:sp>
        <p:nvSpPr>
          <p:cNvPr id="18" name="Rounded Rectangle 17"/>
          <p:cNvSpPr/>
          <p:nvPr/>
        </p:nvSpPr>
        <p:spPr>
          <a:xfrm>
            <a:off x="2514396" y="1176963"/>
            <a:ext cx="2356860" cy="716996"/>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They are the least bad of all other parties</a:t>
            </a:r>
          </a:p>
        </p:txBody>
      </p:sp>
      <p:sp>
        <p:nvSpPr>
          <p:cNvPr id="19" name="Rounded Rectangle 18"/>
          <p:cNvSpPr/>
          <p:nvPr/>
        </p:nvSpPr>
        <p:spPr>
          <a:xfrm>
            <a:off x="5021240" y="1189665"/>
            <a:ext cx="2356860" cy="716996"/>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Due to politics of that party / list towards European Union</a:t>
            </a:r>
          </a:p>
        </p:txBody>
      </p:sp>
      <p:sp>
        <p:nvSpPr>
          <p:cNvPr id="20" name="Rounded Rectangle 19"/>
          <p:cNvSpPr/>
          <p:nvPr/>
        </p:nvSpPr>
        <p:spPr>
          <a:xfrm>
            <a:off x="7481766" y="1189665"/>
            <a:ext cx="2356860" cy="716996"/>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Due to their politics on nation al level</a:t>
            </a:r>
          </a:p>
        </p:txBody>
      </p:sp>
      <p:graphicFrame>
        <p:nvGraphicFramePr>
          <p:cNvPr id="17" name="Object 16"/>
          <p:cNvGraphicFramePr>
            <a:graphicFrameLocks/>
          </p:cNvGraphicFramePr>
          <p:nvPr>
            <p:extLst>
              <p:ext uri="{D42A27DB-BD31-4B8C-83A1-F6EECF244321}">
                <p14:modId xmlns:p14="http://schemas.microsoft.com/office/powerpoint/2010/main" val="127712982"/>
              </p:ext>
            </p:extLst>
          </p:nvPr>
        </p:nvGraphicFramePr>
        <p:xfrm>
          <a:off x="2541869" y="2057060"/>
          <a:ext cx="2316163" cy="4572000"/>
        </p:xfrm>
        <a:graphic>
          <a:graphicData uri="http://schemas.openxmlformats.org/presentationml/2006/ole">
            <mc:AlternateContent xmlns:mc="http://schemas.openxmlformats.org/markup-compatibility/2006">
              <mc:Choice xmlns:v="urn:schemas-microsoft-com:vml" Requires="v">
                <p:oleObj spid="_x0000_s128131" name="Chart" r:id="rId6" imgW="2343087" imgH="4581583" progId="MSGraph.Chart.8">
                  <p:embed followColorScheme="full"/>
                </p:oleObj>
              </mc:Choice>
              <mc:Fallback>
                <p:oleObj name="Chart" r:id="rId6" imgW="2343087" imgH="4581583" progId="MSGraph.Chart.8">
                  <p:embed followColorScheme="full"/>
                  <p:pic>
                    <p:nvPicPr>
                      <p:cNvPr id="0" name=""/>
                      <p:cNvPicPr>
                        <a:picLocks noChangeArrowheads="1"/>
                      </p:cNvPicPr>
                      <p:nvPr/>
                    </p:nvPicPr>
                    <p:blipFill>
                      <a:blip r:embed="rId7"/>
                      <a:srcRect/>
                      <a:stretch>
                        <a:fillRect/>
                      </a:stretch>
                    </p:blipFill>
                    <p:spPr bwMode="gray">
                      <a:xfrm>
                        <a:off x="2541869" y="2057060"/>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20"/>
          <p:cNvGraphicFramePr>
            <a:graphicFrameLocks/>
          </p:cNvGraphicFramePr>
          <p:nvPr>
            <p:extLst>
              <p:ext uri="{D42A27DB-BD31-4B8C-83A1-F6EECF244321}">
                <p14:modId xmlns:p14="http://schemas.microsoft.com/office/powerpoint/2010/main" val="1790994663"/>
              </p:ext>
            </p:extLst>
          </p:nvPr>
        </p:nvGraphicFramePr>
        <p:xfrm>
          <a:off x="5047969" y="2057060"/>
          <a:ext cx="2316162" cy="4572000"/>
        </p:xfrm>
        <a:graphic>
          <a:graphicData uri="http://schemas.openxmlformats.org/presentationml/2006/ole">
            <mc:AlternateContent xmlns:mc="http://schemas.openxmlformats.org/markup-compatibility/2006">
              <mc:Choice xmlns:v="urn:schemas-microsoft-com:vml" Requires="v">
                <p:oleObj spid="_x0000_s128132" name="Chart" r:id="rId8" imgW="2343087" imgH="4581583" progId="MSGraph.Chart.8">
                  <p:embed followColorScheme="full"/>
                </p:oleObj>
              </mc:Choice>
              <mc:Fallback>
                <p:oleObj name="Chart" r:id="rId8" imgW="2343087" imgH="4581583" progId="MSGraph.Chart.8">
                  <p:embed followColorScheme="full"/>
                  <p:pic>
                    <p:nvPicPr>
                      <p:cNvPr id="0" name=""/>
                      <p:cNvPicPr>
                        <a:picLocks noChangeArrowheads="1"/>
                      </p:cNvPicPr>
                      <p:nvPr/>
                    </p:nvPicPr>
                    <p:blipFill>
                      <a:blip r:embed="rId9"/>
                      <a:srcRect/>
                      <a:stretch>
                        <a:fillRect/>
                      </a:stretch>
                    </p:blipFill>
                    <p:spPr bwMode="gray">
                      <a:xfrm>
                        <a:off x="5047969" y="2057060"/>
                        <a:ext cx="2316162"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 name="Object 21"/>
          <p:cNvGraphicFramePr>
            <a:graphicFrameLocks/>
          </p:cNvGraphicFramePr>
          <p:nvPr>
            <p:extLst>
              <p:ext uri="{D42A27DB-BD31-4B8C-83A1-F6EECF244321}">
                <p14:modId xmlns:p14="http://schemas.microsoft.com/office/powerpoint/2010/main" val="2941531713"/>
              </p:ext>
            </p:extLst>
          </p:nvPr>
        </p:nvGraphicFramePr>
        <p:xfrm>
          <a:off x="7494846" y="2056461"/>
          <a:ext cx="2316163" cy="4572000"/>
        </p:xfrm>
        <a:graphic>
          <a:graphicData uri="http://schemas.openxmlformats.org/presentationml/2006/ole">
            <mc:AlternateContent xmlns:mc="http://schemas.openxmlformats.org/markup-compatibility/2006">
              <mc:Choice xmlns:v="urn:schemas-microsoft-com:vml" Requires="v">
                <p:oleObj spid="_x0000_s128133" name="Chart" r:id="rId10" imgW="2343087" imgH="4581583" progId="MSGraph.Chart.8">
                  <p:embed followColorScheme="full"/>
                </p:oleObj>
              </mc:Choice>
              <mc:Fallback>
                <p:oleObj name="Chart" r:id="rId10" imgW="2343087" imgH="4581583" progId="MSGraph.Chart.8">
                  <p:embed followColorScheme="full"/>
                  <p:pic>
                    <p:nvPicPr>
                      <p:cNvPr id="0" name=""/>
                      <p:cNvPicPr>
                        <a:picLocks noChangeArrowheads="1"/>
                      </p:cNvPicPr>
                      <p:nvPr/>
                    </p:nvPicPr>
                    <p:blipFill>
                      <a:blip r:embed="rId11"/>
                      <a:srcRect/>
                      <a:stretch>
                        <a:fillRect/>
                      </a:stretch>
                    </p:blipFill>
                    <p:spPr bwMode="gray">
                      <a:xfrm>
                        <a:off x="7494846" y="2056461"/>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 name="Rectangle 22"/>
          <p:cNvSpPr/>
          <p:nvPr/>
        </p:nvSpPr>
        <p:spPr>
          <a:xfrm>
            <a:off x="8553450" y="548640"/>
            <a:ext cx="1173719" cy="369332"/>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smtClean="0">
                <a:solidFill>
                  <a:schemeClr val="bg1"/>
                </a:solidFill>
              </a:rPr>
              <a:t>By </a:t>
            </a:r>
            <a:r>
              <a:rPr lang="en-US" b="1" dirty="0" smtClean="0">
                <a:solidFill>
                  <a:schemeClr val="bg1"/>
                </a:solidFill>
              </a:rPr>
              <a:t>reason </a:t>
            </a:r>
            <a:endParaRPr lang="en-US" b="1" dirty="0">
              <a:solidFill>
                <a:schemeClr val="bg1"/>
              </a:solidFill>
            </a:endParaRPr>
          </a:p>
        </p:txBody>
      </p:sp>
    </p:spTree>
    <p:extLst>
      <p:ext uri="{BB962C8B-B14F-4D97-AF65-F5344CB8AC3E}">
        <p14:creationId xmlns:p14="http://schemas.microsoft.com/office/powerpoint/2010/main" val="30022534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18</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525552882"/>
              </p:ext>
            </p:extLst>
          </p:nvPr>
        </p:nvGraphicFramePr>
        <p:xfrm>
          <a:off x="0" y="2066925"/>
          <a:ext cx="2316163" cy="4572000"/>
        </p:xfrm>
        <a:graphic>
          <a:graphicData uri="http://schemas.openxmlformats.org/presentationml/2006/ole">
            <mc:AlternateContent xmlns:mc="http://schemas.openxmlformats.org/markup-compatibility/2006">
              <mc:Choice xmlns:v="urn:schemas-microsoft-com:vml" Requires="v">
                <p:oleObj spid="_x0000_s129162" name="Chart" r:id="rId4" imgW="2343087" imgH="4581583" progId="MSGraph.Chart.8">
                  <p:embed followColorScheme="full"/>
                </p:oleObj>
              </mc:Choice>
              <mc:Fallback>
                <p:oleObj name="Chart" r:id="rId4" imgW="2343087" imgH="4581583" progId="MSGraph.Chart.8">
                  <p:embed followColorScheme="full"/>
                  <p:pic>
                    <p:nvPicPr>
                      <p:cNvPr id="0" name=""/>
                      <p:cNvPicPr>
                        <a:picLocks noChangeArrowheads="1"/>
                      </p:cNvPicPr>
                      <p:nvPr/>
                    </p:nvPicPr>
                    <p:blipFill>
                      <a:blip r:embed="rId5"/>
                      <a:srcRect/>
                      <a:stretch>
                        <a:fillRect/>
                      </a:stretch>
                    </p:blipFill>
                    <p:spPr bwMode="gray">
                      <a:xfrm>
                        <a:off x="0" y="2066925"/>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31384" y="1189665"/>
            <a:ext cx="2356860" cy="716996"/>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Because of the leader of that party</a:t>
            </a:r>
          </a:p>
        </p:txBody>
      </p:sp>
      <p:sp>
        <p:nvSpPr>
          <p:cNvPr id="18" name="Rounded Rectangle 17"/>
          <p:cNvSpPr/>
          <p:nvPr/>
        </p:nvSpPr>
        <p:spPr>
          <a:xfrm>
            <a:off x="2514396" y="1176963"/>
            <a:ext cx="2356860" cy="716996"/>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Due to politics of that party / list towards expanding of the EU</a:t>
            </a:r>
          </a:p>
        </p:txBody>
      </p:sp>
      <p:sp>
        <p:nvSpPr>
          <p:cNvPr id="19" name="Rounded Rectangle 18"/>
          <p:cNvSpPr/>
          <p:nvPr/>
        </p:nvSpPr>
        <p:spPr>
          <a:xfrm>
            <a:off x="5021240" y="1189665"/>
            <a:ext cx="2356860" cy="716996"/>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Due to politics of that party / list towards immigrants</a:t>
            </a:r>
          </a:p>
        </p:txBody>
      </p:sp>
      <p:sp>
        <p:nvSpPr>
          <p:cNvPr id="20" name="Rounded Rectangle 19"/>
          <p:cNvSpPr/>
          <p:nvPr/>
        </p:nvSpPr>
        <p:spPr>
          <a:xfrm>
            <a:off x="7481766" y="1189665"/>
            <a:ext cx="2356860" cy="716996"/>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Other reasons</a:t>
            </a:r>
          </a:p>
        </p:txBody>
      </p:sp>
      <p:graphicFrame>
        <p:nvGraphicFramePr>
          <p:cNvPr id="17" name="Object 16"/>
          <p:cNvGraphicFramePr>
            <a:graphicFrameLocks/>
          </p:cNvGraphicFramePr>
          <p:nvPr>
            <p:extLst>
              <p:ext uri="{D42A27DB-BD31-4B8C-83A1-F6EECF244321}">
                <p14:modId xmlns:p14="http://schemas.microsoft.com/office/powerpoint/2010/main" val="2732128879"/>
              </p:ext>
            </p:extLst>
          </p:nvPr>
        </p:nvGraphicFramePr>
        <p:xfrm>
          <a:off x="2541869" y="2057060"/>
          <a:ext cx="2316163" cy="4572000"/>
        </p:xfrm>
        <a:graphic>
          <a:graphicData uri="http://schemas.openxmlformats.org/presentationml/2006/ole">
            <mc:AlternateContent xmlns:mc="http://schemas.openxmlformats.org/markup-compatibility/2006">
              <mc:Choice xmlns:v="urn:schemas-microsoft-com:vml" Requires="v">
                <p:oleObj spid="_x0000_s129163" name="Chart" r:id="rId6" imgW="2343087" imgH="4581583" progId="MSGraph.Chart.8">
                  <p:embed followColorScheme="full"/>
                </p:oleObj>
              </mc:Choice>
              <mc:Fallback>
                <p:oleObj name="Chart" r:id="rId6" imgW="2343087" imgH="4581583" progId="MSGraph.Chart.8">
                  <p:embed followColorScheme="full"/>
                  <p:pic>
                    <p:nvPicPr>
                      <p:cNvPr id="0" name=""/>
                      <p:cNvPicPr>
                        <a:picLocks noChangeArrowheads="1"/>
                      </p:cNvPicPr>
                      <p:nvPr/>
                    </p:nvPicPr>
                    <p:blipFill>
                      <a:blip r:embed="rId7"/>
                      <a:srcRect/>
                      <a:stretch>
                        <a:fillRect/>
                      </a:stretch>
                    </p:blipFill>
                    <p:spPr bwMode="gray">
                      <a:xfrm>
                        <a:off x="2541869" y="2057060"/>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20"/>
          <p:cNvGraphicFramePr>
            <a:graphicFrameLocks/>
          </p:cNvGraphicFramePr>
          <p:nvPr>
            <p:extLst>
              <p:ext uri="{D42A27DB-BD31-4B8C-83A1-F6EECF244321}">
                <p14:modId xmlns:p14="http://schemas.microsoft.com/office/powerpoint/2010/main" val="3960733335"/>
              </p:ext>
            </p:extLst>
          </p:nvPr>
        </p:nvGraphicFramePr>
        <p:xfrm>
          <a:off x="5047969" y="2057060"/>
          <a:ext cx="2316162" cy="4572000"/>
        </p:xfrm>
        <a:graphic>
          <a:graphicData uri="http://schemas.openxmlformats.org/presentationml/2006/ole">
            <mc:AlternateContent xmlns:mc="http://schemas.openxmlformats.org/markup-compatibility/2006">
              <mc:Choice xmlns:v="urn:schemas-microsoft-com:vml" Requires="v">
                <p:oleObj spid="_x0000_s129164" name="Chart" r:id="rId8" imgW="2343087" imgH="4581583" progId="MSGraph.Chart.8">
                  <p:embed followColorScheme="full"/>
                </p:oleObj>
              </mc:Choice>
              <mc:Fallback>
                <p:oleObj name="Chart" r:id="rId8" imgW="2343087" imgH="4581583" progId="MSGraph.Chart.8">
                  <p:embed followColorScheme="full"/>
                  <p:pic>
                    <p:nvPicPr>
                      <p:cNvPr id="0" name=""/>
                      <p:cNvPicPr>
                        <a:picLocks noChangeArrowheads="1"/>
                      </p:cNvPicPr>
                      <p:nvPr/>
                    </p:nvPicPr>
                    <p:blipFill>
                      <a:blip r:embed="rId9"/>
                      <a:srcRect/>
                      <a:stretch>
                        <a:fillRect/>
                      </a:stretch>
                    </p:blipFill>
                    <p:spPr bwMode="gray">
                      <a:xfrm>
                        <a:off x="5047969" y="2057060"/>
                        <a:ext cx="2316162"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 name="Object 21"/>
          <p:cNvGraphicFramePr>
            <a:graphicFrameLocks/>
          </p:cNvGraphicFramePr>
          <p:nvPr>
            <p:extLst>
              <p:ext uri="{D42A27DB-BD31-4B8C-83A1-F6EECF244321}">
                <p14:modId xmlns:p14="http://schemas.microsoft.com/office/powerpoint/2010/main" val="586313318"/>
              </p:ext>
            </p:extLst>
          </p:nvPr>
        </p:nvGraphicFramePr>
        <p:xfrm>
          <a:off x="7494846" y="2056461"/>
          <a:ext cx="2316163" cy="4572000"/>
        </p:xfrm>
        <a:graphic>
          <a:graphicData uri="http://schemas.openxmlformats.org/presentationml/2006/ole">
            <mc:AlternateContent xmlns:mc="http://schemas.openxmlformats.org/markup-compatibility/2006">
              <mc:Choice xmlns:v="urn:schemas-microsoft-com:vml" Requires="v">
                <p:oleObj spid="_x0000_s129165" name="Chart" r:id="rId10" imgW="2343087" imgH="4581583" progId="MSGraph.Chart.8">
                  <p:embed followColorScheme="full"/>
                </p:oleObj>
              </mc:Choice>
              <mc:Fallback>
                <p:oleObj name="Chart" r:id="rId10" imgW="2343087" imgH="4581583" progId="MSGraph.Chart.8">
                  <p:embed followColorScheme="full"/>
                  <p:pic>
                    <p:nvPicPr>
                      <p:cNvPr id="0" name=""/>
                      <p:cNvPicPr>
                        <a:picLocks noChangeArrowheads="1"/>
                      </p:cNvPicPr>
                      <p:nvPr/>
                    </p:nvPicPr>
                    <p:blipFill>
                      <a:blip r:embed="rId11"/>
                      <a:srcRect/>
                      <a:stretch>
                        <a:fillRect/>
                      </a:stretch>
                    </p:blipFill>
                    <p:spPr bwMode="gray">
                      <a:xfrm>
                        <a:off x="7494846" y="2056461"/>
                        <a:ext cx="23161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 name="Rectangle 22"/>
          <p:cNvSpPr/>
          <p:nvPr/>
        </p:nvSpPr>
        <p:spPr>
          <a:xfrm>
            <a:off x="8553450" y="548640"/>
            <a:ext cx="1173719" cy="369332"/>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smtClean="0">
                <a:solidFill>
                  <a:schemeClr val="bg1"/>
                </a:solidFill>
              </a:rPr>
              <a:t>By </a:t>
            </a:r>
            <a:r>
              <a:rPr lang="en-US" b="1" dirty="0" smtClean="0">
                <a:solidFill>
                  <a:schemeClr val="bg1"/>
                </a:solidFill>
              </a:rPr>
              <a:t>reason </a:t>
            </a:r>
            <a:endParaRPr lang="en-US" b="1" dirty="0">
              <a:solidFill>
                <a:schemeClr val="bg1"/>
              </a:solidFill>
            </a:endParaRPr>
          </a:p>
        </p:txBody>
      </p:sp>
    </p:spTree>
    <p:extLst>
      <p:ext uri="{BB962C8B-B14F-4D97-AF65-F5344CB8AC3E}">
        <p14:creationId xmlns:p14="http://schemas.microsoft.com/office/powerpoint/2010/main" val="21314650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19</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Austria</a:t>
            </a:r>
            <a:endParaRPr lang="en-US" sz="2000" b="1" dirty="0">
              <a:solidFill>
                <a:schemeClr val="bg1"/>
              </a:solidFill>
            </a:endParaRPr>
          </a:p>
        </p:txBody>
      </p:sp>
      <p:sp>
        <p:nvSpPr>
          <p:cNvPr id="14" name="Rectangle 13"/>
          <p:cNvSpPr/>
          <p:nvPr/>
        </p:nvSpPr>
        <p:spPr>
          <a:xfrm>
            <a:off x="6950680" y="439456"/>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3365036283"/>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32191"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Croatia</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Denmark</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1062393083"/>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32192"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3402322487"/>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32193"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1713624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20</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France</a:t>
            </a:r>
            <a:endParaRPr lang="en-US" sz="2000" b="1" dirty="0">
              <a:solidFill>
                <a:schemeClr val="bg1"/>
              </a:solidFill>
            </a:endParaRPr>
          </a:p>
        </p:txBody>
      </p:sp>
      <p:sp>
        <p:nvSpPr>
          <p:cNvPr id="14" name="Rectangle 13"/>
          <p:cNvSpPr/>
          <p:nvPr/>
        </p:nvSpPr>
        <p:spPr>
          <a:xfrm>
            <a:off x="6964328" y="466752"/>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1635411572"/>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33215"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Germany</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Greece</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3332100132"/>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33216"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2756696632"/>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33217"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721701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21</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25" name="Title 1"/>
          <p:cNvSpPr txBox="1">
            <a:spLocks/>
          </p:cNvSpPr>
          <p:nvPr/>
        </p:nvSpPr>
        <p:spPr>
          <a:xfrm>
            <a:off x="186824" y="788924"/>
            <a:ext cx="9506063" cy="332398"/>
          </a:xfrm>
          <a:prstGeom prst="rect">
            <a:avLst/>
          </a:prstGeom>
        </p:spPr>
        <p:txBody>
          <a:bodyPr wrap="square" lIns="0" tIns="0" rIns="0" bIns="0" anchor="ctr" anchorCtr="0">
            <a:noAutofit/>
          </a:bodyPr>
          <a:lstStyle>
            <a:lvl1pPr algn="l" defTabSz="1122363" rtl="0" fontAlgn="base">
              <a:lnSpc>
                <a:spcPct val="90000"/>
              </a:lnSpc>
              <a:spcBef>
                <a:spcPct val="0"/>
              </a:spcBef>
              <a:spcAft>
                <a:spcPct val="0"/>
              </a:spcAft>
              <a:defRPr sz="2400" b="1"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a:lstStyle>
          <a:p>
            <a:r>
              <a:rPr lang="en-US" sz="1400" i="1" dirty="0">
                <a:solidFill>
                  <a:schemeClr val="tx2"/>
                </a:solidFill>
              </a:rPr>
              <a:t>What was the main reason why you decided to vote for that particular party / list for European Parliament?</a:t>
            </a:r>
            <a:endParaRPr lang="sr-Latn-RS" sz="1400" i="1" dirty="0">
              <a:solidFill>
                <a:schemeClr val="tx2"/>
              </a:solidFill>
            </a:endParaRPr>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Hungary</a:t>
            </a:r>
            <a:endParaRPr lang="en-US" sz="2000" b="1" dirty="0">
              <a:solidFill>
                <a:schemeClr val="bg1"/>
              </a:solidFill>
            </a:endParaRPr>
          </a:p>
        </p:txBody>
      </p:sp>
      <p:sp>
        <p:nvSpPr>
          <p:cNvPr id="14" name="Rectangle 13"/>
          <p:cNvSpPr/>
          <p:nvPr/>
        </p:nvSpPr>
        <p:spPr>
          <a:xfrm>
            <a:off x="6950680" y="453104"/>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2143479678"/>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34236"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Italy</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Netherlands</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4025060381"/>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34237"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2318432884"/>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34238"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665849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22</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Poland</a:t>
            </a:r>
            <a:endParaRPr lang="en-US" sz="2000" b="1" dirty="0">
              <a:solidFill>
                <a:schemeClr val="bg1"/>
              </a:solidFill>
            </a:endParaRPr>
          </a:p>
        </p:txBody>
      </p:sp>
      <p:sp>
        <p:nvSpPr>
          <p:cNvPr id="14" name="Rectangle 13"/>
          <p:cNvSpPr/>
          <p:nvPr/>
        </p:nvSpPr>
        <p:spPr>
          <a:xfrm>
            <a:off x="6950680" y="466752"/>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1639726493"/>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35266"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Romania</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Spain</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841496580"/>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35267"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3749764123"/>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35268"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2607336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23</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19" name="Rounded Rectangle 18"/>
          <p:cNvSpPr/>
          <p:nvPr/>
        </p:nvSpPr>
        <p:spPr>
          <a:xfrm>
            <a:off x="13647" y="1118602"/>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Slovenia</a:t>
            </a:r>
            <a:endParaRPr lang="en-US" sz="2000" b="1" dirty="0">
              <a:solidFill>
                <a:schemeClr val="bg1"/>
              </a:solidFill>
            </a:endParaRPr>
          </a:p>
        </p:txBody>
      </p:sp>
      <p:sp>
        <p:nvSpPr>
          <p:cNvPr id="14" name="Rectangle 13"/>
          <p:cNvSpPr/>
          <p:nvPr/>
        </p:nvSpPr>
        <p:spPr>
          <a:xfrm>
            <a:off x="6950680" y="453104"/>
            <a:ext cx="2851423"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sr-Latn-CS" b="1" dirty="0">
                <a:solidFill>
                  <a:schemeClr val="bg1"/>
                </a:solidFill>
              </a:rPr>
              <a:t>5</a:t>
            </a:r>
            <a:r>
              <a:rPr lang="sr-Latn-CS" b="1" dirty="0" smtClean="0">
                <a:solidFill>
                  <a:schemeClr val="bg1"/>
                </a:solidFill>
              </a:rPr>
              <a:t> main reasons by countries</a:t>
            </a:r>
            <a:endParaRPr lang="en-US" b="1" dirty="0">
              <a:solidFill>
                <a:schemeClr val="bg1"/>
              </a:solidFill>
            </a:endParaRPr>
          </a:p>
        </p:txBody>
      </p:sp>
      <p:graphicFrame>
        <p:nvGraphicFramePr>
          <p:cNvPr id="4" name="Object 3"/>
          <p:cNvGraphicFramePr>
            <a:graphicFrameLocks/>
          </p:cNvGraphicFramePr>
          <p:nvPr>
            <p:extLst>
              <p:ext uri="{D42A27DB-BD31-4B8C-83A1-F6EECF244321}">
                <p14:modId xmlns:p14="http://schemas.microsoft.com/office/powerpoint/2010/main" val="914245515"/>
              </p:ext>
            </p:extLst>
          </p:nvPr>
        </p:nvGraphicFramePr>
        <p:xfrm>
          <a:off x="82550" y="1698625"/>
          <a:ext cx="3087688" cy="4737100"/>
        </p:xfrm>
        <a:graphic>
          <a:graphicData uri="http://schemas.openxmlformats.org/presentationml/2006/ole">
            <mc:AlternateContent xmlns:mc="http://schemas.openxmlformats.org/markup-compatibility/2006">
              <mc:Choice xmlns:v="urn:schemas-microsoft-com:vml" Requires="v">
                <p:oleObj spid="_x0000_s136290" name="Chart" r:id="rId4" imgW="3114578" imgH="4752990" progId="MSGraph.Chart.8">
                  <p:embed followColorScheme="full"/>
                </p:oleObj>
              </mc:Choice>
              <mc:Fallback>
                <p:oleObj name="Chart" r:id="rId4" imgW="3114578" imgH="4752990" progId="MSGraph.Chart.8">
                  <p:embed followColorScheme="full"/>
                  <p:pic>
                    <p:nvPicPr>
                      <p:cNvPr id="0" name=""/>
                      <p:cNvPicPr>
                        <a:picLocks noChangeArrowheads="1"/>
                      </p:cNvPicPr>
                      <p:nvPr/>
                    </p:nvPicPr>
                    <p:blipFill>
                      <a:blip r:embed="rId5"/>
                      <a:srcRect/>
                      <a:stretch>
                        <a:fillRect/>
                      </a:stretch>
                    </p:blipFill>
                    <p:spPr bwMode="gray">
                      <a:xfrm>
                        <a:off x="82550" y="1698625"/>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ounded Rectangle 26"/>
          <p:cNvSpPr/>
          <p:nvPr/>
        </p:nvSpPr>
        <p:spPr>
          <a:xfrm>
            <a:off x="3281348" y="1120874"/>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Sweden</a:t>
            </a:r>
            <a:endParaRPr lang="en-US" sz="2000" b="1" dirty="0">
              <a:solidFill>
                <a:schemeClr val="bg1"/>
              </a:solidFill>
            </a:endParaRPr>
          </a:p>
        </p:txBody>
      </p:sp>
      <p:sp>
        <p:nvSpPr>
          <p:cNvPr id="28" name="Rounded Rectangle 27"/>
          <p:cNvSpPr/>
          <p:nvPr/>
        </p:nvSpPr>
        <p:spPr>
          <a:xfrm>
            <a:off x="6589993" y="1144695"/>
            <a:ext cx="3139128" cy="415840"/>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2000" b="1" dirty="0">
                <a:solidFill>
                  <a:schemeClr val="bg1"/>
                </a:solidFill>
              </a:rPr>
              <a:t>UK</a:t>
            </a:r>
            <a:endParaRPr lang="en-US" sz="2000" b="1" dirty="0">
              <a:solidFill>
                <a:schemeClr val="bg1"/>
              </a:solidFill>
            </a:endParaRPr>
          </a:p>
        </p:txBody>
      </p:sp>
      <p:graphicFrame>
        <p:nvGraphicFramePr>
          <p:cNvPr id="8" name="Object 7"/>
          <p:cNvGraphicFramePr>
            <a:graphicFrameLocks/>
          </p:cNvGraphicFramePr>
          <p:nvPr>
            <p:extLst>
              <p:ext uri="{D42A27DB-BD31-4B8C-83A1-F6EECF244321}">
                <p14:modId xmlns:p14="http://schemas.microsoft.com/office/powerpoint/2010/main" val="807462202"/>
              </p:ext>
            </p:extLst>
          </p:nvPr>
        </p:nvGraphicFramePr>
        <p:xfrm>
          <a:off x="3290026" y="1706831"/>
          <a:ext cx="3087688" cy="4737100"/>
        </p:xfrm>
        <a:graphic>
          <a:graphicData uri="http://schemas.openxmlformats.org/presentationml/2006/ole">
            <mc:AlternateContent xmlns:mc="http://schemas.openxmlformats.org/markup-compatibility/2006">
              <mc:Choice xmlns:v="urn:schemas-microsoft-com:vml" Requires="v">
                <p:oleObj spid="_x0000_s136291" name="Chart" r:id="rId6" imgW="3114578" imgH="4752990" progId="MSGraph.Chart.8">
                  <p:embed followColorScheme="full"/>
                </p:oleObj>
              </mc:Choice>
              <mc:Fallback>
                <p:oleObj name="Chart" r:id="rId6" imgW="3114578" imgH="4752990" progId="MSGraph.Chart.8">
                  <p:embed followColorScheme="full"/>
                  <p:pic>
                    <p:nvPicPr>
                      <p:cNvPr id="0" name=""/>
                      <p:cNvPicPr>
                        <a:picLocks noChangeArrowheads="1"/>
                      </p:cNvPicPr>
                      <p:nvPr/>
                    </p:nvPicPr>
                    <p:blipFill>
                      <a:blip r:embed="rId7"/>
                      <a:srcRect/>
                      <a:stretch>
                        <a:fillRect/>
                      </a:stretch>
                    </p:blipFill>
                    <p:spPr bwMode="gray">
                      <a:xfrm>
                        <a:off x="3290026" y="1706831"/>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3717947578"/>
              </p:ext>
            </p:extLst>
          </p:nvPr>
        </p:nvGraphicFramePr>
        <p:xfrm>
          <a:off x="6603097" y="1710663"/>
          <a:ext cx="3087688" cy="4737100"/>
        </p:xfrm>
        <a:graphic>
          <a:graphicData uri="http://schemas.openxmlformats.org/presentationml/2006/ole">
            <mc:AlternateContent xmlns:mc="http://schemas.openxmlformats.org/markup-compatibility/2006">
              <mc:Choice xmlns:v="urn:schemas-microsoft-com:vml" Requires="v">
                <p:oleObj spid="_x0000_s136292" name="Chart" r:id="rId8" imgW="3114578" imgH="4752990" progId="MSGraph.Chart.8">
                  <p:embed followColorScheme="full"/>
                </p:oleObj>
              </mc:Choice>
              <mc:Fallback>
                <p:oleObj name="Chart" r:id="rId8" imgW="3114578" imgH="4752990" progId="MSGraph.Chart.8">
                  <p:embed followColorScheme="full"/>
                  <p:pic>
                    <p:nvPicPr>
                      <p:cNvPr id="0" name=""/>
                      <p:cNvPicPr>
                        <a:picLocks noChangeArrowheads="1"/>
                      </p:cNvPicPr>
                      <p:nvPr/>
                    </p:nvPicPr>
                    <p:blipFill>
                      <a:blip r:embed="rId9"/>
                      <a:srcRect/>
                      <a:stretch>
                        <a:fillRect/>
                      </a:stretch>
                    </p:blipFill>
                    <p:spPr bwMode="gray">
                      <a:xfrm>
                        <a:off x="6603097" y="1710663"/>
                        <a:ext cx="3087688"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881507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4"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24</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3540593302"/>
              </p:ext>
            </p:extLst>
          </p:nvPr>
        </p:nvGraphicFramePr>
        <p:xfrm>
          <a:off x="80985" y="908685"/>
          <a:ext cx="9607550" cy="5592762"/>
        </p:xfrm>
        <a:graphic>
          <a:graphicData uri="http://schemas.openxmlformats.org/presentationml/2006/ole">
            <mc:AlternateContent xmlns:mc="http://schemas.openxmlformats.org/markup-compatibility/2006">
              <mc:Choice xmlns:v="urn:schemas-microsoft-com:vml" Requires="v">
                <p:oleObj spid="_x0000_s130084" name="Chart" r:id="rId4" imgW="9629871" imgH="5610300" progId="MSGraph.Chart.8">
                  <p:embed followColorScheme="full"/>
                </p:oleObj>
              </mc:Choice>
              <mc:Fallback>
                <p:oleObj name="Chart" r:id="rId4" imgW="9629871" imgH="5610300" progId="MSGraph.Chart.8">
                  <p:embed followColorScheme="full"/>
                  <p:pic>
                    <p:nvPicPr>
                      <p:cNvPr id="0" name=""/>
                      <p:cNvPicPr>
                        <a:picLocks noChangeArrowheads="1"/>
                      </p:cNvPicPr>
                      <p:nvPr/>
                    </p:nvPicPr>
                    <p:blipFill>
                      <a:blip r:embed="rId5"/>
                      <a:srcRect/>
                      <a:stretch>
                        <a:fillRect/>
                      </a:stretch>
                    </p:blipFill>
                    <p:spPr bwMode="gray">
                      <a:xfrm>
                        <a:off x="80985" y="908685"/>
                        <a:ext cx="9607550" cy="559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Rectangle 24"/>
          <p:cNvSpPr/>
          <p:nvPr/>
        </p:nvSpPr>
        <p:spPr>
          <a:xfrm>
            <a:off x="2408260" y="6562224"/>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spTree>
    <p:extLst>
      <p:ext uri="{BB962C8B-B14F-4D97-AF65-F5344CB8AC3E}">
        <p14:creationId xmlns:p14="http://schemas.microsoft.com/office/powerpoint/2010/main" val="24128805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4" cy="664797"/>
          </a:xfrm>
        </p:spPr>
        <p:txBody>
          <a:bodyPr/>
          <a:lstStyle/>
          <a:p>
            <a:r>
              <a:rPr lang="en-US" dirty="0"/>
              <a:t>What was the main reason why you decided to vote for that particular party / list for European Parliament?</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25</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898933735"/>
              </p:ext>
            </p:extLst>
          </p:nvPr>
        </p:nvGraphicFramePr>
        <p:xfrm>
          <a:off x="82550" y="908685"/>
          <a:ext cx="9607550" cy="5213350"/>
        </p:xfrm>
        <a:graphic>
          <a:graphicData uri="http://schemas.openxmlformats.org/presentationml/2006/ole">
            <mc:AlternateContent xmlns:mc="http://schemas.openxmlformats.org/markup-compatibility/2006">
              <mc:Choice xmlns:v="urn:schemas-microsoft-com:vml" Requires="v">
                <p:oleObj spid="_x0000_s131108" name="Chart" r:id="rId4" imgW="9629871" imgH="5229153" progId="MSGraph.Chart.8">
                  <p:embed followColorScheme="full"/>
                </p:oleObj>
              </mc:Choice>
              <mc:Fallback>
                <p:oleObj name="Chart" r:id="rId4" imgW="9629871" imgH="5229153" progId="MSGraph.Chart.8">
                  <p:embed followColorScheme="full"/>
                  <p:pic>
                    <p:nvPicPr>
                      <p:cNvPr id="0" name=""/>
                      <p:cNvPicPr>
                        <a:picLocks noChangeArrowheads="1"/>
                      </p:cNvPicPr>
                      <p:nvPr/>
                    </p:nvPicPr>
                    <p:blipFill>
                      <a:blip r:embed="rId5"/>
                      <a:srcRect/>
                      <a:stretch>
                        <a:fillRect/>
                      </a:stretch>
                    </p:blipFill>
                    <p:spPr bwMode="gray">
                      <a:xfrm>
                        <a:off x="82550" y="908685"/>
                        <a:ext cx="9607550" cy="521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Rectangle 24"/>
          <p:cNvSpPr/>
          <p:nvPr/>
        </p:nvSpPr>
        <p:spPr>
          <a:xfrm>
            <a:off x="2408260" y="6562224"/>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spTree>
    <p:extLst>
      <p:ext uri="{BB962C8B-B14F-4D97-AF65-F5344CB8AC3E}">
        <p14:creationId xmlns:p14="http://schemas.microsoft.com/office/powerpoint/2010/main" val="18055004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PEOPLE DIDN’T VOTE</a:t>
            </a:r>
            <a:r>
              <a:rPr lang="en-US" dirty="0" smtClean="0"/>
              <a:t>?</a:t>
            </a:r>
            <a:endParaRPr lang="en-U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26</a:t>
            </a:fld>
            <a:endParaRPr lang="de-DE" dirty="0"/>
          </a:p>
        </p:txBody>
      </p:sp>
      <p:sp>
        <p:nvSpPr>
          <p:cNvPr id="4" name="Rectangle 3"/>
          <p:cNvSpPr/>
          <p:nvPr/>
        </p:nvSpPr>
        <p:spPr>
          <a:xfrm>
            <a:off x="272480" y="1484784"/>
            <a:ext cx="9283031" cy="3293209"/>
          </a:xfrm>
          <a:prstGeom prst="rect">
            <a:avLst/>
          </a:prstGeom>
        </p:spPr>
        <p:txBody>
          <a:bodyPr wrap="square">
            <a:spAutoFit/>
          </a:bodyPr>
          <a:lstStyle/>
          <a:p>
            <a:pPr marL="285750" lvl="0" indent="-285750" algn="just">
              <a:buFont typeface="Arial" panose="020B0604020202020204" pitchFamily="34" charset="0"/>
              <a:buChar char="•"/>
            </a:pPr>
            <a:r>
              <a:rPr lang="en-US" sz="1600" dirty="0" smtClean="0"/>
              <a:t>People </a:t>
            </a:r>
            <a:r>
              <a:rPr lang="en-US" sz="1600" dirty="0"/>
              <a:t>who didn’t vote most often claim that they didn’t do it because they were prevented (19.5%), they didn’t find any party / list they would support (18.6%) or they are not interested in politics (15</a:t>
            </a:r>
            <a:r>
              <a:rPr lang="en-US" sz="1600" dirty="0" smtClean="0"/>
              <a:t>%).</a:t>
            </a:r>
          </a:p>
          <a:p>
            <a:pPr lvl="0" algn="just"/>
            <a:endParaRPr lang="en-US" sz="1600" dirty="0"/>
          </a:p>
          <a:p>
            <a:pPr marL="285750" lvl="0" indent="-285750" algn="just">
              <a:buFont typeface="Arial" panose="020B0604020202020204" pitchFamily="34" charset="0"/>
              <a:buChar char="•"/>
            </a:pPr>
            <a:r>
              <a:rPr lang="en-US" sz="1600" dirty="0"/>
              <a:t>It is very important to note that for almost 20% of all people who didn’t vote as a single most important reason is lack of acceptable political options they would support</a:t>
            </a:r>
            <a:r>
              <a:rPr lang="en-US" sz="1600" dirty="0" smtClean="0"/>
              <a:t>.</a:t>
            </a:r>
          </a:p>
          <a:p>
            <a:pPr lvl="0" algn="just"/>
            <a:endParaRPr lang="en-US" sz="1600" dirty="0"/>
          </a:p>
          <a:p>
            <a:pPr marL="285750" lvl="0" indent="-285750" algn="just">
              <a:buFont typeface="Arial" panose="020B0604020202020204" pitchFamily="34" charset="0"/>
              <a:buChar char="•"/>
            </a:pPr>
            <a:r>
              <a:rPr lang="en-US" sz="1600" dirty="0"/>
              <a:t>Lack of information is most important reason for app. 12% of people, and belief that they couldn’t influence European politics is the reason of app. 13.5% EU citizens</a:t>
            </a:r>
            <a:r>
              <a:rPr lang="en-US" sz="1600" dirty="0" smtClean="0"/>
              <a:t>.</a:t>
            </a:r>
          </a:p>
          <a:p>
            <a:pPr lvl="0" algn="just"/>
            <a:endParaRPr lang="en-US" sz="1600" dirty="0"/>
          </a:p>
          <a:p>
            <a:pPr marL="285750" lvl="0" indent="-285750" algn="just">
              <a:buFont typeface="Arial" panose="020B0604020202020204" pitchFamily="34" charset="0"/>
              <a:buChar char="•"/>
            </a:pPr>
            <a:r>
              <a:rPr lang="en-US" sz="1600" dirty="0"/>
              <a:t>Women are less informed in general and more often were prevented to vote than males. Males more often claim that there is no party they would support. People with higher education level as well as those living in big cities more often claim they were prevented to vote, while people with lower education, living in rural areas or small towns are less interested in politics and didn’t vote.</a:t>
            </a:r>
          </a:p>
        </p:txBody>
      </p:sp>
    </p:spTree>
    <p:extLst>
      <p:ext uri="{BB962C8B-B14F-4D97-AF65-F5344CB8AC3E}">
        <p14:creationId xmlns:p14="http://schemas.microsoft.com/office/powerpoint/2010/main" val="29150829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PEOPLE OPT FOR THE PARTY</a:t>
            </a:r>
            <a:r>
              <a:rPr lang="en-US" dirty="0" smtClean="0"/>
              <a:t>?</a:t>
            </a:r>
            <a:endParaRPr lang="en-U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27</a:t>
            </a:fld>
            <a:endParaRPr lang="de-DE" dirty="0"/>
          </a:p>
        </p:txBody>
      </p:sp>
      <p:sp>
        <p:nvSpPr>
          <p:cNvPr id="4" name="Rectangle 3"/>
          <p:cNvSpPr/>
          <p:nvPr/>
        </p:nvSpPr>
        <p:spPr>
          <a:xfrm>
            <a:off x="257782" y="1556792"/>
            <a:ext cx="9283031" cy="3539430"/>
          </a:xfrm>
          <a:prstGeom prst="rect">
            <a:avLst/>
          </a:prstGeom>
        </p:spPr>
        <p:txBody>
          <a:bodyPr wrap="square">
            <a:spAutoFit/>
          </a:bodyPr>
          <a:lstStyle/>
          <a:p>
            <a:pPr marL="285750" lvl="0" indent="-285750" algn="just">
              <a:buFont typeface="Arial" panose="020B0604020202020204" pitchFamily="34" charset="0"/>
              <a:buChar char="•"/>
            </a:pPr>
            <a:r>
              <a:rPr lang="en-US" sz="1600" dirty="0"/>
              <a:t>Pure political reasons are most often mentioned as most important for voting for certain political party – more than 60% of voters from these 15 countries claim that </a:t>
            </a:r>
            <a:r>
              <a:rPr lang="en-US" sz="1600" dirty="0" smtClean="0"/>
              <a:t>program </a:t>
            </a:r>
            <a:r>
              <a:rPr lang="en-US" sz="1600" dirty="0"/>
              <a:t>of the party (21.7%), politics towards EU (14.1%), politics on national level (11.8%), politics towards expanding of EU (4.1%) and politics towards immigrants (3.7%) are key factors for support</a:t>
            </a:r>
            <a:r>
              <a:rPr lang="en-US" sz="1600" dirty="0" smtClean="0"/>
              <a:t>.</a:t>
            </a:r>
          </a:p>
          <a:p>
            <a:pPr lvl="0" algn="just"/>
            <a:endParaRPr lang="en-US" sz="1600" dirty="0"/>
          </a:p>
          <a:p>
            <a:pPr marL="285750" lvl="0" indent="-285750" algn="just">
              <a:buFont typeface="Arial" panose="020B0604020202020204" pitchFamily="34" charset="0"/>
              <a:buChar char="•"/>
            </a:pPr>
            <a:r>
              <a:rPr lang="en-US" sz="1600" dirty="0"/>
              <a:t>Hence, 20% of voters opt for the party because that party are the least bad of all other parties. This reason is more often mentioned in countries such as Greece (39%), Spain (31%), Poland (30%), Hungary (28%), Italy and Austria (25% each).  In countries such as Austria, Sweden, Denmark, France and UK politics towards immigrants is more important than in other countries</a:t>
            </a:r>
            <a:r>
              <a:rPr lang="en-US" sz="1600" dirty="0" smtClean="0"/>
              <a:t>.</a:t>
            </a:r>
          </a:p>
          <a:p>
            <a:pPr lvl="0" algn="just"/>
            <a:endParaRPr lang="en-US" sz="1600" dirty="0"/>
          </a:p>
          <a:p>
            <a:pPr marL="285750" lvl="0" indent="-285750" algn="just">
              <a:buFont typeface="Arial" panose="020B0604020202020204" pitchFamily="34" charset="0"/>
              <a:buChar char="•"/>
            </a:pPr>
            <a:r>
              <a:rPr lang="en-US" sz="1600" dirty="0"/>
              <a:t>ECR, EFD and NI supporters more often vote because of their politics toward immigrants (8%, 11% and 14% </a:t>
            </a:r>
            <a:r>
              <a:rPr lang="en-US" sz="1600" dirty="0" smtClean="0"/>
              <a:t>respectively, </a:t>
            </a:r>
            <a:r>
              <a:rPr lang="en-US" sz="1600" dirty="0"/>
              <a:t>compared to 4% on total), politics towards EU is more important for voters of ALDE, ECR and G/EFA (24%, 22% and 19% </a:t>
            </a:r>
            <a:r>
              <a:rPr lang="en-US" sz="1600" dirty="0" smtClean="0"/>
              <a:t>respectively, </a:t>
            </a:r>
            <a:r>
              <a:rPr lang="en-US" sz="1600" dirty="0"/>
              <a:t>compared to 14% on total), while </a:t>
            </a:r>
            <a:r>
              <a:rPr lang="en-US" sz="1600" dirty="0" smtClean="0"/>
              <a:t>program </a:t>
            </a:r>
            <a:r>
              <a:rPr lang="en-US" sz="1600" dirty="0"/>
              <a:t>of the party is the main reason for supporters of G/EFA and GUE/NGL (31% and 33% respectively, compared to 22% on total).</a:t>
            </a:r>
          </a:p>
        </p:txBody>
      </p:sp>
    </p:spTree>
    <p:extLst>
      <p:ext uri="{BB962C8B-B14F-4D97-AF65-F5344CB8AC3E}">
        <p14:creationId xmlns:p14="http://schemas.microsoft.com/office/powerpoint/2010/main" val="42375598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When </a:t>
            </a:r>
            <a:r>
              <a:rPr lang="en-US" dirty="0"/>
              <a:t>did you make the decision about the party/list that you would vote for?</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28</a:t>
            </a:fld>
            <a:endParaRPr lang="de-DE" dirty="0"/>
          </a:p>
        </p:txBody>
      </p:sp>
      <p:sp>
        <p:nvSpPr>
          <p:cNvPr id="24" name="Rectangle 23"/>
          <p:cNvSpPr/>
          <p:nvPr/>
        </p:nvSpPr>
        <p:spPr>
          <a:xfrm>
            <a:off x="2323501" y="6541376"/>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graphicFrame>
        <p:nvGraphicFramePr>
          <p:cNvPr id="22" name="Object 21"/>
          <p:cNvGraphicFramePr>
            <a:graphicFrameLocks/>
          </p:cNvGraphicFramePr>
          <p:nvPr>
            <p:extLst>
              <p:ext uri="{D42A27DB-BD31-4B8C-83A1-F6EECF244321}">
                <p14:modId xmlns:p14="http://schemas.microsoft.com/office/powerpoint/2010/main" val="1295513954"/>
              </p:ext>
            </p:extLst>
          </p:nvPr>
        </p:nvGraphicFramePr>
        <p:xfrm>
          <a:off x="82550" y="908685"/>
          <a:ext cx="9607550" cy="5213350"/>
        </p:xfrm>
        <a:graphic>
          <a:graphicData uri="http://schemas.openxmlformats.org/presentationml/2006/ole">
            <mc:AlternateContent xmlns:mc="http://schemas.openxmlformats.org/markup-compatibility/2006">
              <mc:Choice xmlns:v="urn:schemas-microsoft-com:vml" Requires="v">
                <p:oleObj spid="_x0000_s61565" name="Chart" r:id="rId4" imgW="9629871" imgH="5229153" progId="MSGraph.Chart.8">
                  <p:embed followColorScheme="full"/>
                </p:oleObj>
              </mc:Choice>
              <mc:Fallback>
                <p:oleObj name="Chart" r:id="rId4" imgW="9629871" imgH="5229153" progId="MSGraph.Chart.8">
                  <p:embed followColorScheme="full"/>
                  <p:pic>
                    <p:nvPicPr>
                      <p:cNvPr id="0" name="Object 3"/>
                      <p:cNvPicPr>
                        <a:picLocks noChangeArrowheads="1"/>
                      </p:cNvPicPr>
                      <p:nvPr/>
                    </p:nvPicPr>
                    <p:blipFill>
                      <a:blip r:embed="rId5"/>
                      <a:srcRect/>
                      <a:stretch>
                        <a:fillRect/>
                      </a:stretch>
                    </p:blipFill>
                    <p:spPr bwMode="gray">
                      <a:xfrm>
                        <a:off x="82550" y="908685"/>
                        <a:ext cx="9607550" cy="521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ectangle 26"/>
          <p:cNvSpPr/>
          <p:nvPr/>
        </p:nvSpPr>
        <p:spPr>
          <a:xfrm rot="16200000">
            <a:off x="1250000" y="2970039"/>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28" name="Rectangle 27"/>
          <p:cNvSpPr/>
          <p:nvPr/>
        </p:nvSpPr>
        <p:spPr>
          <a:xfrm rot="16200000">
            <a:off x="-201890" y="5181268"/>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36783447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When </a:t>
            </a:r>
            <a:r>
              <a:rPr lang="en-US" dirty="0"/>
              <a:t>did you make the decision about the party/list that you would vote for?</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29</a:t>
            </a:fld>
            <a:endParaRPr lang="de-DE" dirty="0"/>
          </a:p>
        </p:txBody>
      </p:sp>
      <p:sp>
        <p:nvSpPr>
          <p:cNvPr id="24" name="Rectangle 23"/>
          <p:cNvSpPr/>
          <p:nvPr/>
        </p:nvSpPr>
        <p:spPr>
          <a:xfrm>
            <a:off x="2323501" y="6541376"/>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graphicFrame>
        <p:nvGraphicFramePr>
          <p:cNvPr id="22" name="Object 21"/>
          <p:cNvGraphicFramePr>
            <a:graphicFrameLocks/>
          </p:cNvGraphicFramePr>
          <p:nvPr>
            <p:extLst>
              <p:ext uri="{D42A27DB-BD31-4B8C-83A1-F6EECF244321}">
                <p14:modId xmlns:p14="http://schemas.microsoft.com/office/powerpoint/2010/main" val="554641505"/>
              </p:ext>
            </p:extLst>
          </p:nvPr>
        </p:nvGraphicFramePr>
        <p:xfrm>
          <a:off x="82550" y="908685"/>
          <a:ext cx="9607550" cy="5213350"/>
        </p:xfrm>
        <a:graphic>
          <a:graphicData uri="http://schemas.openxmlformats.org/presentationml/2006/ole">
            <mc:AlternateContent xmlns:mc="http://schemas.openxmlformats.org/markup-compatibility/2006">
              <mc:Choice xmlns:v="urn:schemas-microsoft-com:vml" Requires="v">
                <p:oleObj spid="_x0000_s139295" name="Chart" r:id="rId4" imgW="9629871" imgH="5229153" progId="MSGraph.Chart.8">
                  <p:embed followColorScheme="full"/>
                </p:oleObj>
              </mc:Choice>
              <mc:Fallback>
                <p:oleObj name="Chart" r:id="rId4" imgW="9629871" imgH="5229153" progId="MSGraph.Chart.8">
                  <p:embed followColorScheme="full"/>
                  <p:pic>
                    <p:nvPicPr>
                      <p:cNvPr id="0" name=""/>
                      <p:cNvPicPr>
                        <a:picLocks noChangeArrowheads="1"/>
                      </p:cNvPicPr>
                      <p:nvPr/>
                    </p:nvPicPr>
                    <p:blipFill>
                      <a:blip r:embed="rId5"/>
                      <a:srcRect/>
                      <a:stretch>
                        <a:fillRect/>
                      </a:stretch>
                    </p:blipFill>
                    <p:spPr bwMode="gray">
                      <a:xfrm>
                        <a:off x="82550" y="908685"/>
                        <a:ext cx="9607550" cy="521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95898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When </a:t>
            </a:r>
            <a:r>
              <a:rPr lang="en-US" dirty="0"/>
              <a:t>did you make the decision about the party/list that you would vote for?</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30</a:t>
            </a:fld>
            <a:endParaRPr lang="de-DE" dirty="0"/>
          </a:p>
        </p:txBody>
      </p:sp>
      <p:sp>
        <p:nvSpPr>
          <p:cNvPr id="24" name="Rectangle 23"/>
          <p:cNvSpPr/>
          <p:nvPr/>
        </p:nvSpPr>
        <p:spPr>
          <a:xfrm>
            <a:off x="2323501" y="6541376"/>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graphicFrame>
        <p:nvGraphicFramePr>
          <p:cNvPr id="22" name="Object 21"/>
          <p:cNvGraphicFramePr>
            <a:graphicFrameLocks/>
          </p:cNvGraphicFramePr>
          <p:nvPr>
            <p:extLst>
              <p:ext uri="{D42A27DB-BD31-4B8C-83A1-F6EECF244321}">
                <p14:modId xmlns:p14="http://schemas.microsoft.com/office/powerpoint/2010/main" val="2367978562"/>
              </p:ext>
            </p:extLst>
          </p:nvPr>
        </p:nvGraphicFramePr>
        <p:xfrm>
          <a:off x="82550" y="983061"/>
          <a:ext cx="9607550" cy="5213350"/>
        </p:xfrm>
        <a:graphic>
          <a:graphicData uri="http://schemas.openxmlformats.org/presentationml/2006/ole">
            <mc:AlternateContent xmlns:mc="http://schemas.openxmlformats.org/markup-compatibility/2006">
              <mc:Choice xmlns:v="urn:schemas-microsoft-com:vml" Requires="v">
                <p:oleObj spid="_x0000_s140320" name="Chart" r:id="rId4" imgW="9629871" imgH="5229153" progId="MSGraph.Chart.8">
                  <p:embed followColorScheme="full"/>
                </p:oleObj>
              </mc:Choice>
              <mc:Fallback>
                <p:oleObj name="Chart" r:id="rId4" imgW="9629871" imgH="5229153" progId="MSGraph.Chart.8">
                  <p:embed followColorScheme="full"/>
                  <p:pic>
                    <p:nvPicPr>
                      <p:cNvPr id="0" name=""/>
                      <p:cNvPicPr>
                        <a:picLocks noChangeArrowheads="1"/>
                      </p:cNvPicPr>
                      <p:nvPr/>
                    </p:nvPicPr>
                    <p:blipFill>
                      <a:blip r:embed="rId5"/>
                      <a:srcRect/>
                      <a:stretch>
                        <a:fillRect/>
                      </a:stretch>
                    </p:blipFill>
                    <p:spPr bwMode="gray">
                      <a:xfrm>
                        <a:off x="82550" y="983061"/>
                        <a:ext cx="9607550" cy="521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424346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THEY DECIDED WHO TO </a:t>
            </a:r>
            <a:r>
              <a:rPr lang="en-US" dirty="0" smtClean="0"/>
              <a:t>VOTE?</a:t>
            </a:r>
            <a:endParaRPr lang="en-U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31</a:t>
            </a:fld>
            <a:endParaRPr lang="de-DE" dirty="0"/>
          </a:p>
        </p:txBody>
      </p:sp>
      <p:sp>
        <p:nvSpPr>
          <p:cNvPr id="4" name="TextBox 3"/>
          <p:cNvSpPr txBox="1"/>
          <p:nvPr/>
        </p:nvSpPr>
        <p:spPr>
          <a:xfrm>
            <a:off x="662523" y="1916832"/>
            <a:ext cx="8814979" cy="2308324"/>
          </a:xfrm>
          <a:prstGeom prst="rect">
            <a:avLst/>
          </a:prstGeom>
        </p:spPr>
        <p:txBody>
          <a:bodyPr wrap="square">
            <a:spAutoFit/>
          </a:bodyPr>
          <a:lstStyle>
            <a:defPPr>
              <a:defRPr lang="sr-Latn-RS"/>
            </a:defPPr>
            <a:lvl1pPr lvl="0" indent="0" algn="just">
              <a:buFont typeface="Arial" panose="020B0604020202020204" pitchFamily="34" charset="0"/>
              <a:buNone/>
            </a:lvl1pPr>
          </a:lstStyle>
          <a:p>
            <a:endParaRPr lang="en-US" dirty="0"/>
          </a:p>
          <a:p>
            <a:pPr marL="285750" indent="-285750" defTabSz="406400">
              <a:buFont typeface="Arial" panose="020B0604020202020204" pitchFamily="34" charset="0"/>
              <a:buChar char="•"/>
            </a:pPr>
            <a:r>
              <a:rPr lang="en-US" dirty="0"/>
              <a:t>Almost half of all voters made decision in last seven days prior to election (46%) – among them, almost 20% decided directly on the polling place (18.6%). Only ¼ of all voters vote for the party they usually support (26.6%).</a:t>
            </a:r>
          </a:p>
          <a:p>
            <a:pPr marL="285750" indent="-285750" defTabSz="406400">
              <a:buFont typeface="Arial" panose="020B0604020202020204" pitchFamily="34" charset="0"/>
              <a:buChar char="•"/>
            </a:pPr>
            <a:endParaRPr lang="en-US" dirty="0"/>
          </a:p>
          <a:p>
            <a:pPr marL="285750" indent="-285750" defTabSz="406400">
              <a:buFont typeface="Arial" panose="020B0604020202020204" pitchFamily="34" charset="0"/>
              <a:buChar char="•"/>
            </a:pPr>
            <a:r>
              <a:rPr lang="en-US" dirty="0"/>
              <a:t>People with lower education and those living in rural areas or small towns more often made a decision directly on the polling place.</a:t>
            </a:r>
          </a:p>
          <a:p>
            <a:endParaRPr lang="en-US" dirty="0"/>
          </a:p>
        </p:txBody>
      </p:sp>
    </p:spTree>
    <p:extLst>
      <p:ext uri="{BB962C8B-B14F-4D97-AF65-F5344CB8AC3E}">
        <p14:creationId xmlns:p14="http://schemas.microsoft.com/office/powerpoint/2010/main" val="16425683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1" y="9137"/>
            <a:ext cx="9506065" cy="858604"/>
          </a:xfrm>
        </p:spPr>
        <p:txBody>
          <a:bodyPr/>
          <a:lstStyle/>
          <a:p>
            <a:pPr algn="just"/>
            <a:r>
              <a:rPr lang="en-US" dirty="0"/>
              <a:t>During the electoral campaign for European Parliament did you maybe change the initial decision about the party/list that you would vote for?</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32</a:t>
            </a:fld>
            <a:endParaRPr lang="de-DE" dirty="0"/>
          </a:p>
        </p:txBody>
      </p:sp>
      <p:sp>
        <p:nvSpPr>
          <p:cNvPr id="24" name="Rectangle 23"/>
          <p:cNvSpPr/>
          <p:nvPr/>
        </p:nvSpPr>
        <p:spPr>
          <a:xfrm>
            <a:off x="2391741" y="6553705"/>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graphicFrame>
        <p:nvGraphicFramePr>
          <p:cNvPr id="6" name="Object 5"/>
          <p:cNvGraphicFramePr>
            <a:graphicFrameLocks/>
          </p:cNvGraphicFramePr>
          <p:nvPr>
            <p:extLst>
              <p:ext uri="{D42A27DB-BD31-4B8C-83A1-F6EECF244321}">
                <p14:modId xmlns:p14="http://schemas.microsoft.com/office/powerpoint/2010/main" val="1145676168"/>
              </p:ext>
            </p:extLst>
          </p:nvPr>
        </p:nvGraphicFramePr>
        <p:xfrm>
          <a:off x="292717" y="1119210"/>
          <a:ext cx="9488488" cy="5510213"/>
        </p:xfrm>
        <a:graphic>
          <a:graphicData uri="http://schemas.openxmlformats.org/presentationml/2006/ole">
            <mc:AlternateContent xmlns:mc="http://schemas.openxmlformats.org/markup-compatibility/2006">
              <mc:Choice xmlns:v="urn:schemas-microsoft-com:vml" Requires="v">
                <p:oleObj spid="_x0000_s71800" name="Chart" r:id="rId4" imgW="9515416" imgH="5524461" progId="MSGraph.Chart.8">
                  <p:embed followColorScheme="full"/>
                </p:oleObj>
              </mc:Choice>
              <mc:Fallback>
                <p:oleObj name="Chart" r:id="rId4" imgW="9515416" imgH="5524461" progId="MSGraph.Chart.8">
                  <p:embed followColorScheme="full"/>
                  <p:pic>
                    <p:nvPicPr>
                      <p:cNvPr id="0" name="Object 3"/>
                      <p:cNvPicPr>
                        <a:picLocks noChangeArrowheads="1"/>
                      </p:cNvPicPr>
                      <p:nvPr/>
                    </p:nvPicPr>
                    <p:blipFill>
                      <a:blip r:embed="rId5"/>
                      <a:srcRect/>
                      <a:stretch>
                        <a:fillRect/>
                      </a:stretch>
                    </p:blipFill>
                    <p:spPr bwMode="gray">
                      <a:xfrm>
                        <a:off x="292717" y="1119210"/>
                        <a:ext cx="9488488" cy="551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9"/>
          <p:cNvSpPr/>
          <p:nvPr/>
        </p:nvSpPr>
        <p:spPr>
          <a:xfrm rot="16200000">
            <a:off x="-147298" y="5440580"/>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30076603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1" y="9137"/>
            <a:ext cx="9506065" cy="858604"/>
          </a:xfrm>
        </p:spPr>
        <p:txBody>
          <a:bodyPr/>
          <a:lstStyle/>
          <a:p>
            <a:pPr algn="just"/>
            <a:r>
              <a:rPr lang="en-US" dirty="0"/>
              <a:t>During the electoral campaign for European Parliament did you maybe change the initial decision about the party/list that you would vote for?</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33</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757138160"/>
              </p:ext>
            </p:extLst>
          </p:nvPr>
        </p:nvGraphicFramePr>
        <p:xfrm>
          <a:off x="238125" y="908685"/>
          <a:ext cx="9488488" cy="5499100"/>
        </p:xfrm>
        <a:graphic>
          <a:graphicData uri="http://schemas.openxmlformats.org/presentationml/2006/ole">
            <mc:AlternateContent xmlns:mc="http://schemas.openxmlformats.org/markup-compatibility/2006">
              <mc:Choice xmlns:v="urn:schemas-microsoft-com:vml" Requires="v">
                <p:oleObj spid="_x0000_s142367" name="Chart" r:id="rId4" imgW="9515416" imgH="5524461" progId="MSGraph.Chart.8">
                  <p:embed followColorScheme="full"/>
                </p:oleObj>
              </mc:Choice>
              <mc:Fallback>
                <p:oleObj name="Chart" r:id="rId4" imgW="9515416" imgH="5524461" progId="MSGraph.Chart.8">
                  <p:embed followColorScheme="full"/>
                  <p:pic>
                    <p:nvPicPr>
                      <p:cNvPr id="0" name=""/>
                      <p:cNvPicPr>
                        <a:picLocks noChangeArrowheads="1"/>
                      </p:cNvPicPr>
                      <p:nvPr/>
                    </p:nvPicPr>
                    <p:blipFill>
                      <a:blip r:embed="rId5"/>
                      <a:srcRect/>
                      <a:stretch>
                        <a:fillRect/>
                      </a:stretch>
                    </p:blipFill>
                    <p:spPr bwMode="gray">
                      <a:xfrm>
                        <a:off x="238125" y="908685"/>
                        <a:ext cx="9488488" cy="549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Rectangle 23"/>
          <p:cNvSpPr/>
          <p:nvPr/>
        </p:nvSpPr>
        <p:spPr>
          <a:xfrm>
            <a:off x="2391741" y="6553705"/>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spTree>
    <p:extLst>
      <p:ext uri="{BB962C8B-B14F-4D97-AF65-F5344CB8AC3E}">
        <p14:creationId xmlns:p14="http://schemas.microsoft.com/office/powerpoint/2010/main" val="40262493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176" y="134740"/>
            <a:ext cx="9466409" cy="664797"/>
          </a:xfrm>
        </p:spPr>
        <p:txBody>
          <a:bodyPr/>
          <a:lstStyle/>
          <a:p>
            <a:pPr algn="just"/>
            <a:r>
              <a:rPr lang="en-US" dirty="0" smtClean="0"/>
              <a:t>During </a:t>
            </a:r>
            <a:r>
              <a:rPr lang="en-US" dirty="0"/>
              <a:t>the electoral campaign for European Parliament did you maybe change the initial decision about the party/list that you would vote for?</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34</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3579095493"/>
              </p:ext>
            </p:extLst>
          </p:nvPr>
        </p:nvGraphicFramePr>
        <p:xfrm>
          <a:off x="106363" y="917298"/>
          <a:ext cx="9702800" cy="5629275"/>
        </p:xfrm>
        <a:graphic>
          <a:graphicData uri="http://schemas.openxmlformats.org/presentationml/2006/ole">
            <mc:AlternateContent xmlns:mc="http://schemas.openxmlformats.org/markup-compatibility/2006">
              <mc:Choice xmlns:v="urn:schemas-microsoft-com:vml" Requires="v">
                <p:oleObj spid="_x0000_s93263" name="Chart" r:id="rId4" imgW="9715442" imgH="5648360" progId="MSGraph.Chart.8">
                  <p:embed followColorScheme="full"/>
                </p:oleObj>
              </mc:Choice>
              <mc:Fallback>
                <p:oleObj name="Chart" r:id="rId4" imgW="9715442" imgH="5648360" progId="MSGraph.Chart.8">
                  <p:embed followColorScheme="full"/>
                  <p:pic>
                    <p:nvPicPr>
                      <p:cNvPr id="0" name=""/>
                      <p:cNvPicPr>
                        <a:picLocks noChangeArrowheads="1"/>
                      </p:cNvPicPr>
                      <p:nvPr/>
                    </p:nvPicPr>
                    <p:blipFill>
                      <a:blip r:embed="rId5"/>
                      <a:srcRect/>
                      <a:stretch>
                        <a:fillRect/>
                      </a:stretch>
                    </p:blipFill>
                    <p:spPr bwMode="gray">
                      <a:xfrm>
                        <a:off x="106363" y="917298"/>
                        <a:ext cx="9702800" cy="562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Rectangle 16"/>
          <p:cNvSpPr/>
          <p:nvPr/>
        </p:nvSpPr>
        <p:spPr>
          <a:xfrm>
            <a:off x="2391741" y="6553705"/>
            <a:ext cx="4953000" cy="276999"/>
          </a:xfrm>
          <a:prstGeom prst="rect">
            <a:avLst/>
          </a:prstGeom>
        </p:spPr>
        <p:txBody>
          <a:bodyPr>
            <a:spAutoFit/>
          </a:bodyPr>
          <a:lstStyle/>
          <a:p>
            <a:r>
              <a:rPr lang="sr-Latn-CS" sz="1200" b="1" i="1" dirty="0"/>
              <a:t>Base: Those who vote</a:t>
            </a:r>
            <a:r>
              <a:rPr lang="en-US" sz="1200" b="1" i="1" dirty="0"/>
              <a:t>d</a:t>
            </a:r>
            <a:r>
              <a:rPr lang="sr-Latn-CS" sz="1200" b="1" i="1" dirty="0"/>
              <a:t> (</a:t>
            </a:r>
            <a:r>
              <a:rPr lang="en-US" sz="1200" b="1" i="1" dirty="0"/>
              <a:t>44</a:t>
            </a:r>
            <a:r>
              <a:rPr lang="sr-Latn-CS" sz="1200" b="1" i="1" dirty="0"/>
              <a:t>% of </a:t>
            </a:r>
            <a:r>
              <a:rPr lang="en-US" sz="1200" b="1" i="1" dirty="0"/>
              <a:t>total population</a:t>
            </a:r>
            <a:r>
              <a:rPr lang="sr-Latn-CS" sz="1200" b="1" i="1" dirty="0"/>
              <a:t>)</a:t>
            </a:r>
            <a:endParaRPr lang="en-US" sz="1200" b="1" i="1" dirty="0"/>
          </a:p>
        </p:txBody>
      </p:sp>
    </p:spTree>
    <p:extLst>
      <p:ext uri="{BB962C8B-B14F-4D97-AF65-F5344CB8AC3E}">
        <p14:creationId xmlns:p14="http://schemas.microsoft.com/office/powerpoint/2010/main" val="3971872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p:cNvGraphicFramePr>
          <p:nvPr>
            <p:extLst>
              <p:ext uri="{D42A27DB-BD31-4B8C-83A1-F6EECF244321}">
                <p14:modId xmlns:p14="http://schemas.microsoft.com/office/powerpoint/2010/main" val="631714115"/>
              </p:ext>
            </p:extLst>
          </p:nvPr>
        </p:nvGraphicFramePr>
        <p:xfrm>
          <a:off x="306365" y="1037322"/>
          <a:ext cx="9488488" cy="5510213"/>
        </p:xfrm>
        <a:graphic>
          <a:graphicData uri="http://schemas.openxmlformats.org/presentationml/2006/ole">
            <mc:AlternateContent xmlns:mc="http://schemas.openxmlformats.org/markup-compatibility/2006">
              <mc:Choice xmlns:v="urn:schemas-microsoft-com:vml" Requires="v">
                <p:oleObj spid="_x0000_s143389" name="Chart" r:id="rId4" imgW="9515416" imgH="5524461" progId="MSGraph.Chart.8">
                  <p:embed followColorScheme="full"/>
                </p:oleObj>
              </mc:Choice>
              <mc:Fallback>
                <p:oleObj name="Chart" r:id="rId4" imgW="9515416" imgH="5524461" progId="MSGraph.Chart.8">
                  <p:embed followColorScheme="full"/>
                  <p:pic>
                    <p:nvPicPr>
                      <p:cNvPr id="0" name=""/>
                      <p:cNvPicPr>
                        <a:picLocks noChangeArrowheads="1"/>
                      </p:cNvPicPr>
                      <p:nvPr/>
                    </p:nvPicPr>
                    <p:blipFill>
                      <a:blip r:embed="rId5"/>
                      <a:srcRect/>
                      <a:stretch>
                        <a:fillRect/>
                      </a:stretch>
                    </p:blipFill>
                    <p:spPr bwMode="gray">
                      <a:xfrm>
                        <a:off x="306365" y="1037322"/>
                        <a:ext cx="9488488" cy="551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a:xfrm>
            <a:off x="194471" y="9137"/>
            <a:ext cx="9506065" cy="858604"/>
          </a:xfrm>
        </p:spPr>
        <p:txBody>
          <a:bodyPr/>
          <a:lstStyle/>
          <a:p>
            <a:pPr algn="just"/>
            <a:r>
              <a:rPr lang="en-US" dirty="0"/>
              <a:t>During the electoral campaign for European Parliament did you maybe change the initial decision about the party/list that you would vote for?</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35</a:t>
            </a:fld>
            <a:endParaRPr lang="de-DE" dirty="0"/>
          </a:p>
        </p:txBody>
      </p:sp>
      <p:sp>
        <p:nvSpPr>
          <p:cNvPr id="7" name="Rectangle 6"/>
          <p:cNvSpPr/>
          <p:nvPr/>
        </p:nvSpPr>
        <p:spPr>
          <a:xfrm>
            <a:off x="2378093" y="6567342"/>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sp>
        <p:nvSpPr>
          <p:cNvPr id="8" name="Rectangle 7"/>
          <p:cNvSpPr/>
          <p:nvPr/>
        </p:nvSpPr>
        <p:spPr>
          <a:xfrm rot="16200000">
            <a:off x="1250000" y="2970039"/>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9" name="Rectangle 8"/>
          <p:cNvSpPr/>
          <p:nvPr/>
        </p:nvSpPr>
        <p:spPr>
          <a:xfrm rot="16200000">
            <a:off x="-201889" y="4616273"/>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27054323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1" y="50083"/>
            <a:ext cx="9506065" cy="766138"/>
          </a:xfrm>
        </p:spPr>
        <p:txBody>
          <a:bodyPr/>
          <a:lstStyle/>
          <a:p>
            <a:pPr algn="just"/>
            <a:r>
              <a:rPr lang="en-US" dirty="0" smtClean="0"/>
              <a:t>During </a:t>
            </a:r>
            <a:r>
              <a:rPr lang="en-US" dirty="0"/>
              <a:t>the electoral campaign for European Parliament did you maybe change the initial decision on whether you would vote or not?</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36</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29138372"/>
              </p:ext>
            </p:extLst>
          </p:nvPr>
        </p:nvGraphicFramePr>
        <p:xfrm>
          <a:off x="92114" y="996232"/>
          <a:ext cx="9761537" cy="5380038"/>
        </p:xfrm>
        <a:graphic>
          <a:graphicData uri="http://schemas.openxmlformats.org/presentationml/2006/ole">
            <mc:AlternateContent xmlns:mc="http://schemas.openxmlformats.org/markup-compatibility/2006">
              <mc:Choice xmlns:v="urn:schemas-microsoft-com:vml" Requires="v">
                <p:oleObj spid="_x0000_s73844" name="Chart" r:id="rId4" imgW="9801283" imgH="5391113" progId="MSGraph.Chart.8">
                  <p:embed followColorScheme="full"/>
                </p:oleObj>
              </mc:Choice>
              <mc:Fallback>
                <p:oleObj name="Chart" r:id="rId4" imgW="9801283" imgH="5391113" progId="MSGraph.Chart.8">
                  <p:embed followColorScheme="full"/>
                  <p:pic>
                    <p:nvPicPr>
                      <p:cNvPr id="0" name=""/>
                      <p:cNvPicPr>
                        <a:picLocks noChangeArrowheads="1"/>
                      </p:cNvPicPr>
                      <p:nvPr/>
                    </p:nvPicPr>
                    <p:blipFill>
                      <a:blip r:embed="rId5"/>
                      <a:srcRect/>
                      <a:stretch>
                        <a:fillRect/>
                      </a:stretch>
                    </p:blipFill>
                    <p:spPr bwMode="gray">
                      <a:xfrm>
                        <a:off x="92114" y="996232"/>
                        <a:ext cx="9761537" cy="538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 name="Rectangle 39"/>
          <p:cNvSpPr/>
          <p:nvPr/>
        </p:nvSpPr>
        <p:spPr>
          <a:xfrm>
            <a:off x="2378093" y="6567342"/>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spTree>
    <p:extLst>
      <p:ext uri="{BB962C8B-B14F-4D97-AF65-F5344CB8AC3E}">
        <p14:creationId xmlns:p14="http://schemas.microsoft.com/office/powerpoint/2010/main" val="30418887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68" y="189332"/>
            <a:ext cx="9428120" cy="664797"/>
          </a:xfrm>
        </p:spPr>
        <p:txBody>
          <a:bodyPr/>
          <a:lstStyle/>
          <a:p>
            <a:pPr algn="just"/>
            <a:r>
              <a:rPr lang="en-US" dirty="0" smtClean="0"/>
              <a:t>During </a:t>
            </a:r>
            <a:r>
              <a:rPr lang="en-US" dirty="0"/>
              <a:t>the electoral campaign for European Parliament did you maybe change the initial decision on whether you would vote or not?</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37</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392427"/>
              </p:ext>
            </p:extLst>
          </p:nvPr>
        </p:nvGraphicFramePr>
        <p:xfrm>
          <a:off x="64135" y="1014721"/>
          <a:ext cx="9690100" cy="5486400"/>
        </p:xfrm>
        <a:graphic>
          <a:graphicData uri="http://schemas.openxmlformats.org/presentationml/2006/ole">
            <mc:AlternateContent xmlns:mc="http://schemas.openxmlformats.org/markup-compatibility/2006">
              <mc:Choice xmlns:v="urn:schemas-microsoft-com:vml" Requires="v">
                <p:oleObj spid="_x0000_s94287" name="Chart" r:id="rId4" imgW="9715442" imgH="5505565" progId="MSGraph.Chart.8">
                  <p:embed followColorScheme="full"/>
                </p:oleObj>
              </mc:Choice>
              <mc:Fallback>
                <p:oleObj name="Chart" r:id="rId4" imgW="9715442" imgH="5505565" progId="MSGraph.Chart.8">
                  <p:embed followColorScheme="full"/>
                  <p:pic>
                    <p:nvPicPr>
                      <p:cNvPr id="0" name=""/>
                      <p:cNvPicPr>
                        <a:picLocks noChangeArrowheads="1"/>
                      </p:cNvPicPr>
                      <p:nvPr/>
                    </p:nvPicPr>
                    <p:blipFill>
                      <a:blip r:embed="rId5"/>
                      <a:srcRect/>
                      <a:stretch>
                        <a:fillRect/>
                      </a:stretch>
                    </p:blipFill>
                    <p:spPr bwMode="gray">
                      <a:xfrm>
                        <a:off x="64135" y="1014721"/>
                        <a:ext cx="96901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Rectangle 15"/>
          <p:cNvSpPr/>
          <p:nvPr/>
        </p:nvSpPr>
        <p:spPr>
          <a:xfrm>
            <a:off x="2432685" y="6567342"/>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spTree>
    <p:extLst>
      <p:ext uri="{BB962C8B-B14F-4D97-AF65-F5344CB8AC3E}">
        <p14:creationId xmlns:p14="http://schemas.microsoft.com/office/powerpoint/2010/main" val="16973074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DID THEY CHANGE THEIR OPINION DURING CAMPAIGN?</a:t>
            </a:r>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38</a:t>
            </a:fld>
            <a:endParaRPr lang="de-DE" dirty="0"/>
          </a:p>
        </p:txBody>
      </p:sp>
      <p:sp>
        <p:nvSpPr>
          <p:cNvPr id="4" name="TextBox 3"/>
          <p:cNvSpPr txBox="1"/>
          <p:nvPr/>
        </p:nvSpPr>
        <p:spPr>
          <a:xfrm>
            <a:off x="428498" y="1628801"/>
            <a:ext cx="8814979" cy="3416320"/>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defTabSz="406400"/>
            <a:endParaRPr lang="en-US" dirty="0"/>
          </a:p>
          <a:p>
            <a:pPr defTabSz="406400"/>
            <a:r>
              <a:rPr lang="en-US" dirty="0" smtClean="0"/>
              <a:t>64</a:t>
            </a:r>
            <a:r>
              <a:rPr lang="en-US" dirty="0"/>
              <a:t>% of those who voted didn’t change their opinion during campaign. ¼ of voters didn’t know who to support prior to the campaign, but then made up their mind during campaign. 12% changed their mind and switched to another party during the campaign. According to these data, it seems that most successful campaigns had ALDE, G/EFA and GUE/NGL, since they succeeded to attract significantly more undecided voters during the campaign than parties from other groups.</a:t>
            </a:r>
          </a:p>
          <a:p>
            <a:pPr defTabSz="406400"/>
            <a:endParaRPr lang="en-US" dirty="0"/>
          </a:p>
          <a:p>
            <a:pPr defTabSz="406400"/>
            <a:r>
              <a:rPr lang="en-US" dirty="0" smtClean="0"/>
              <a:t>Almost </a:t>
            </a:r>
            <a:r>
              <a:rPr lang="en-US" dirty="0"/>
              <a:t>80% of people didn’t change their mind whether to vote or not during the campaign; 12.5% of people decided not to vote, while 9% decided to vote. Among those who supported EFD and EPP are more of them decided to vote during the campaign.</a:t>
            </a:r>
          </a:p>
          <a:p>
            <a:endParaRPr lang="en-US" dirty="0"/>
          </a:p>
        </p:txBody>
      </p:sp>
    </p:spTree>
    <p:extLst>
      <p:ext uri="{BB962C8B-B14F-4D97-AF65-F5344CB8AC3E}">
        <p14:creationId xmlns:p14="http://schemas.microsoft.com/office/powerpoint/2010/main" val="289073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Did </a:t>
            </a:r>
            <a:r>
              <a:rPr lang="en-US" dirty="0"/>
              <a:t>the electoral campaign for European Parliament increase the extent of your knowledge </a:t>
            </a:r>
            <a:r>
              <a:rPr lang="en-US" dirty="0" smtClean="0"/>
              <a:t>about</a:t>
            </a:r>
            <a:r>
              <a:rPr lang="sr-Latn-CS" dirty="0" smtClean="0"/>
              <a:t>...</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39</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graphicFrame>
        <p:nvGraphicFramePr>
          <p:cNvPr id="6" name="Object 5"/>
          <p:cNvGraphicFramePr>
            <a:graphicFrameLocks noChangeAspect="1"/>
          </p:cNvGraphicFramePr>
          <p:nvPr>
            <p:extLst>
              <p:ext uri="{D42A27DB-BD31-4B8C-83A1-F6EECF244321}">
                <p14:modId xmlns:p14="http://schemas.microsoft.com/office/powerpoint/2010/main" val="1949166909"/>
              </p:ext>
            </p:extLst>
          </p:nvPr>
        </p:nvGraphicFramePr>
        <p:xfrm>
          <a:off x="82550" y="1176338"/>
          <a:ext cx="9655175" cy="5497512"/>
        </p:xfrm>
        <a:graphic>
          <a:graphicData uri="http://schemas.openxmlformats.org/presentationml/2006/ole">
            <mc:AlternateContent xmlns:mc="http://schemas.openxmlformats.org/markup-compatibility/2006">
              <mc:Choice xmlns:v="urn:schemas-microsoft-com:vml" Requires="v">
                <p:oleObj spid="_x0000_s144415" name="Chart" r:id="rId4" imgW="9677380" imgH="5524461" progId="MSGraph.Chart.8">
                  <p:embed followColorScheme="full"/>
                </p:oleObj>
              </mc:Choice>
              <mc:Fallback>
                <p:oleObj name="Chart" r:id="rId4" imgW="9677380" imgH="5524461" progId="MSGraph.Chart.8">
                  <p:embed followColorScheme="full"/>
                  <p:pic>
                    <p:nvPicPr>
                      <p:cNvPr id="0" name="Object 46082"/>
                      <p:cNvPicPr>
                        <a:picLocks noChangeAspect="1" noChangeArrowheads="1"/>
                      </p:cNvPicPr>
                      <p:nvPr/>
                    </p:nvPicPr>
                    <p:blipFill>
                      <a:blip r:embed="rId5"/>
                      <a:srcRect/>
                      <a:stretch>
                        <a:fillRect/>
                      </a:stretch>
                    </p:blipFill>
                    <p:spPr bwMode="auto">
                      <a:xfrm>
                        <a:off x="82550" y="1176338"/>
                        <a:ext cx="9655175" cy="549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6457373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Did </a:t>
            </a:r>
            <a:r>
              <a:rPr lang="en-US" dirty="0"/>
              <a:t>the electoral campaign for European Parliament increase the extent of your knowledge </a:t>
            </a:r>
            <a:r>
              <a:rPr lang="en-US" dirty="0" smtClean="0"/>
              <a:t>about</a:t>
            </a:r>
            <a:r>
              <a:rPr lang="sr-Latn-CS" dirty="0" smtClean="0"/>
              <a:t> </a:t>
            </a:r>
            <a:r>
              <a:rPr lang="en-US" u="sng" dirty="0"/>
              <a:t>European Union in </a:t>
            </a:r>
            <a:r>
              <a:rPr lang="en-US" u="sng" dirty="0" smtClean="0"/>
              <a:t>general</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40</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graphicFrame>
        <p:nvGraphicFramePr>
          <p:cNvPr id="6" name="Object 5"/>
          <p:cNvGraphicFramePr>
            <a:graphicFrameLocks noChangeAspect="1"/>
          </p:cNvGraphicFramePr>
          <p:nvPr>
            <p:extLst>
              <p:ext uri="{D42A27DB-BD31-4B8C-83A1-F6EECF244321}">
                <p14:modId xmlns:p14="http://schemas.microsoft.com/office/powerpoint/2010/main" val="1379228183"/>
              </p:ext>
            </p:extLst>
          </p:nvPr>
        </p:nvGraphicFramePr>
        <p:xfrm>
          <a:off x="82550" y="1432243"/>
          <a:ext cx="9655175" cy="5237162"/>
        </p:xfrm>
        <a:graphic>
          <a:graphicData uri="http://schemas.openxmlformats.org/presentationml/2006/ole">
            <mc:AlternateContent xmlns:mc="http://schemas.openxmlformats.org/markup-compatibility/2006">
              <mc:Choice xmlns:v="urn:schemas-microsoft-com:vml" Requires="v">
                <p:oleObj spid="_x0000_s147485" name="Chart" r:id="rId4" imgW="9677380" imgH="5248319" progId="MSGraph.Chart.8">
                  <p:embed followColorScheme="full"/>
                </p:oleObj>
              </mc:Choice>
              <mc:Fallback>
                <p:oleObj name="Chart" r:id="rId4" imgW="9677380" imgH="5248319" progId="MSGraph.Chart.8">
                  <p:embed followColorScheme="full"/>
                  <p:pic>
                    <p:nvPicPr>
                      <p:cNvPr id="0" name=""/>
                      <p:cNvPicPr>
                        <a:picLocks noChangeAspect="1" noChangeArrowheads="1"/>
                      </p:cNvPicPr>
                      <p:nvPr/>
                    </p:nvPicPr>
                    <p:blipFill>
                      <a:blip r:embed="rId5"/>
                      <a:srcRect/>
                      <a:stretch>
                        <a:fillRect/>
                      </a:stretch>
                    </p:blipFill>
                    <p:spPr bwMode="auto">
                      <a:xfrm>
                        <a:off x="82550" y="1432243"/>
                        <a:ext cx="9655175" cy="5237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 name="Rectangle 41"/>
          <p:cNvSpPr/>
          <p:nvPr/>
        </p:nvSpPr>
        <p:spPr>
          <a:xfrm>
            <a:off x="3810548" y="1387472"/>
            <a:ext cx="734496"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sz="1400" b="1" dirty="0">
                <a:solidFill>
                  <a:schemeClr val="bg1"/>
                </a:solidFill>
              </a:rPr>
              <a:t>Gender</a:t>
            </a:r>
            <a:endParaRPr lang="en-US" sz="1400" dirty="0">
              <a:solidFill>
                <a:schemeClr val="bg1"/>
              </a:solidFill>
            </a:endParaRPr>
          </a:p>
        </p:txBody>
      </p:sp>
      <p:sp>
        <p:nvSpPr>
          <p:cNvPr id="43" name="Rectangle 42"/>
          <p:cNvSpPr/>
          <p:nvPr/>
        </p:nvSpPr>
        <p:spPr>
          <a:xfrm>
            <a:off x="7117388" y="1066730"/>
            <a:ext cx="923138"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sz="1400" b="1" dirty="0">
                <a:solidFill>
                  <a:schemeClr val="bg1"/>
                </a:solidFill>
              </a:rPr>
              <a:t>Education</a:t>
            </a:r>
            <a:endParaRPr lang="en-US" sz="1400" dirty="0">
              <a:solidFill>
                <a:schemeClr val="bg1"/>
              </a:solidFill>
            </a:endParaRPr>
          </a:p>
        </p:txBody>
      </p:sp>
    </p:spTree>
    <p:extLst>
      <p:ext uri="{BB962C8B-B14F-4D97-AF65-F5344CB8AC3E}">
        <p14:creationId xmlns:p14="http://schemas.microsoft.com/office/powerpoint/2010/main" val="16622458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Did </a:t>
            </a:r>
            <a:r>
              <a:rPr lang="en-US" dirty="0"/>
              <a:t>the electoral campaign for European Parliament increase the extent of your knowledge </a:t>
            </a:r>
            <a:r>
              <a:rPr lang="en-US" dirty="0" smtClean="0"/>
              <a:t>about</a:t>
            </a:r>
            <a:r>
              <a:rPr lang="sr-Latn-CS" dirty="0" smtClean="0"/>
              <a:t> </a:t>
            </a:r>
            <a:r>
              <a:rPr lang="en-US" u="sng" dirty="0"/>
              <a:t>European Union in </a:t>
            </a:r>
            <a:r>
              <a:rPr lang="en-US" u="sng" dirty="0" smtClean="0"/>
              <a:t>general</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41</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graphicFrame>
        <p:nvGraphicFramePr>
          <p:cNvPr id="6" name="Object 5"/>
          <p:cNvGraphicFramePr>
            <a:graphicFrameLocks noChangeAspect="1"/>
          </p:cNvGraphicFramePr>
          <p:nvPr>
            <p:extLst>
              <p:ext uri="{D42A27DB-BD31-4B8C-83A1-F6EECF244321}">
                <p14:modId xmlns:p14="http://schemas.microsoft.com/office/powerpoint/2010/main" val="3907870378"/>
              </p:ext>
            </p:extLst>
          </p:nvPr>
        </p:nvGraphicFramePr>
        <p:xfrm>
          <a:off x="82550" y="973138"/>
          <a:ext cx="9655175" cy="5700712"/>
        </p:xfrm>
        <a:graphic>
          <a:graphicData uri="http://schemas.openxmlformats.org/presentationml/2006/ole">
            <mc:AlternateContent xmlns:mc="http://schemas.openxmlformats.org/markup-compatibility/2006">
              <mc:Choice xmlns:v="urn:schemas-microsoft-com:vml" Requires="v">
                <p:oleObj spid="_x0000_s148507" name="Chart" r:id="rId4" imgW="9677380" imgH="5715034" progId="MSGraph.Chart.8">
                  <p:embed followColorScheme="full"/>
                </p:oleObj>
              </mc:Choice>
              <mc:Fallback>
                <p:oleObj name="Chart" r:id="rId4" imgW="9677380" imgH="5715034" progId="MSGraph.Chart.8">
                  <p:embed followColorScheme="full"/>
                  <p:pic>
                    <p:nvPicPr>
                      <p:cNvPr id="0" name=""/>
                      <p:cNvPicPr>
                        <a:picLocks noChangeAspect="1" noChangeArrowheads="1"/>
                      </p:cNvPicPr>
                      <p:nvPr/>
                    </p:nvPicPr>
                    <p:blipFill>
                      <a:blip r:embed="rId5"/>
                      <a:srcRect/>
                      <a:stretch>
                        <a:fillRect/>
                      </a:stretch>
                    </p:blipFill>
                    <p:spPr bwMode="auto">
                      <a:xfrm>
                        <a:off x="82550" y="973138"/>
                        <a:ext cx="9655175" cy="570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6064017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Did </a:t>
            </a:r>
            <a:r>
              <a:rPr lang="en-US" dirty="0"/>
              <a:t>the electoral campaign for European Parliament increase the extent of your knowledge </a:t>
            </a:r>
            <a:r>
              <a:rPr lang="en-US" dirty="0" smtClean="0"/>
              <a:t>about</a:t>
            </a:r>
            <a:r>
              <a:rPr lang="sr-Latn-CS" dirty="0" smtClean="0"/>
              <a:t> </a:t>
            </a:r>
            <a:r>
              <a:rPr lang="en-US" u="sng" dirty="0"/>
              <a:t>European Union in </a:t>
            </a:r>
            <a:r>
              <a:rPr lang="en-US" u="sng" dirty="0" smtClean="0"/>
              <a:t>general</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42</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graphicFrame>
        <p:nvGraphicFramePr>
          <p:cNvPr id="6" name="Object 5"/>
          <p:cNvGraphicFramePr>
            <a:graphicFrameLocks noChangeAspect="1"/>
          </p:cNvGraphicFramePr>
          <p:nvPr>
            <p:extLst>
              <p:ext uri="{D42A27DB-BD31-4B8C-83A1-F6EECF244321}">
                <p14:modId xmlns:p14="http://schemas.microsoft.com/office/powerpoint/2010/main" val="1856682826"/>
              </p:ext>
            </p:extLst>
          </p:nvPr>
        </p:nvGraphicFramePr>
        <p:xfrm>
          <a:off x="82550" y="973138"/>
          <a:ext cx="9655175" cy="5700712"/>
        </p:xfrm>
        <a:graphic>
          <a:graphicData uri="http://schemas.openxmlformats.org/presentationml/2006/ole">
            <mc:AlternateContent xmlns:mc="http://schemas.openxmlformats.org/markup-compatibility/2006">
              <mc:Choice xmlns:v="urn:schemas-microsoft-com:vml" Requires="v">
                <p:oleObj spid="_x0000_s149531" name="Chart" r:id="rId4" imgW="9677380" imgH="5715034" progId="MSGraph.Chart.8">
                  <p:embed followColorScheme="full"/>
                </p:oleObj>
              </mc:Choice>
              <mc:Fallback>
                <p:oleObj name="Chart" r:id="rId4" imgW="9677380" imgH="5715034" progId="MSGraph.Chart.8">
                  <p:embed followColorScheme="full"/>
                  <p:pic>
                    <p:nvPicPr>
                      <p:cNvPr id="0" name=""/>
                      <p:cNvPicPr>
                        <a:picLocks noChangeAspect="1" noChangeArrowheads="1"/>
                      </p:cNvPicPr>
                      <p:nvPr/>
                    </p:nvPicPr>
                    <p:blipFill>
                      <a:blip r:embed="rId5"/>
                      <a:srcRect/>
                      <a:stretch>
                        <a:fillRect/>
                      </a:stretch>
                    </p:blipFill>
                    <p:spPr bwMode="auto">
                      <a:xfrm>
                        <a:off x="82550" y="973138"/>
                        <a:ext cx="9655175" cy="570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6500519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Did </a:t>
            </a:r>
            <a:r>
              <a:rPr lang="en-US" dirty="0"/>
              <a:t>the electoral campaign for European Parliament increase the extent of your knowledge </a:t>
            </a:r>
            <a:r>
              <a:rPr lang="en-US" dirty="0" smtClean="0"/>
              <a:t>about</a:t>
            </a:r>
            <a:r>
              <a:rPr lang="sr-Latn-CS" dirty="0" smtClean="0"/>
              <a:t> </a:t>
            </a:r>
            <a:r>
              <a:rPr lang="en-US" u="sng" dirty="0"/>
              <a:t>Elections for European </a:t>
            </a:r>
            <a:r>
              <a:rPr lang="en-US" u="sng" dirty="0" smtClean="0"/>
              <a:t>Parliament</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43</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graphicFrame>
        <p:nvGraphicFramePr>
          <p:cNvPr id="6" name="Object 5"/>
          <p:cNvGraphicFramePr>
            <a:graphicFrameLocks noChangeAspect="1"/>
          </p:cNvGraphicFramePr>
          <p:nvPr>
            <p:extLst>
              <p:ext uri="{D42A27DB-BD31-4B8C-83A1-F6EECF244321}">
                <p14:modId xmlns:p14="http://schemas.microsoft.com/office/powerpoint/2010/main" val="3534188383"/>
              </p:ext>
            </p:extLst>
          </p:nvPr>
        </p:nvGraphicFramePr>
        <p:xfrm>
          <a:off x="82550" y="1432243"/>
          <a:ext cx="9655175" cy="5237162"/>
        </p:xfrm>
        <a:graphic>
          <a:graphicData uri="http://schemas.openxmlformats.org/presentationml/2006/ole">
            <mc:AlternateContent xmlns:mc="http://schemas.openxmlformats.org/markup-compatibility/2006">
              <mc:Choice xmlns:v="urn:schemas-microsoft-com:vml" Requires="v">
                <p:oleObj spid="_x0000_s150555" name="Chart" r:id="rId4" imgW="9677380" imgH="5248319" progId="MSGraph.Chart.8">
                  <p:embed followColorScheme="full"/>
                </p:oleObj>
              </mc:Choice>
              <mc:Fallback>
                <p:oleObj name="Chart" r:id="rId4" imgW="9677380" imgH="5248319" progId="MSGraph.Chart.8">
                  <p:embed followColorScheme="full"/>
                  <p:pic>
                    <p:nvPicPr>
                      <p:cNvPr id="0" name=""/>
                      <p:cNvPicPr>
                        <a:picLocks noChangeAspect="1" noChangeArrowheads="1"/>
                      </p:cNvPicPr>
                      <p:nvPr/>
                    </p:nvPicPr>
                    <p:blipFill>
                      <a:blip r:embed="rId5"/>
                      <a:srcRect/>
                      <a:stretch>
                        <a:fillRect/>
                      </a:stretch>
                    </p:blipFill>
                    <p:spPr bwMode="auto">
                      <a:xfrm>
                        <a:off x="82550" y="1432243"/>
                        <a:ext cx="9655175" cy="5237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 name="Rectangle 41"/>
          <p:cNvSpPr/>
          <p:nvPr/>
        </p:nvSpPr>
        <p:spPr>
          <a:xfrm>
            <a:off x="3361934" y="1974336"/>
            <a:ext cx="734496"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sz="1400" b="1" dirty="0">
                <a:solidFill>
                  <a:schemeClr val="bg1"/>
                </a:solidFill>
              </a:rPr>
              <a:t>Gender</a:t>
            </a:r>
            <a:endParaRPr lang="en-US" sz="1400" dirty="0">
              <a:solidFill>
                <a:schemeClr val="bg1"/>
              </a:solidFill>
            </a:endParaRPr>
          </a:p>
        </p:txBody>
      </p:sp>
      <p:sp>
        <p:nvSpPr>
          <p:cNvPr id="43" name="Rectangle 42"/>
          <p:cNvSpPr/>
          <p:nvPr/>
        </p:nvSpPr>
        <p:spPr>
          <a:xfrm>
            <a:off x="7117388" y="1066730"/>
            <a:ext cx="923138"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sz="1400" b="1" dirty="0">
                <a:solidFill>
                  <a:schemeClr val="bg1"/>
                </a:solidFill>
              </a:rPr>
              <a:t>Education</a:t>
            </a:r>
            <a:endParaRPr lang="en-US" sz="1400" dirty="0">
              <a:solidFill>
                <a:schemeClr val="bg1"/>
              </a:solidFill>
            </a:endParaRPr>
          </a:p>
        </p:txBody>
      </p:sp>
    </p:spTree>
    <p:extLst>
      <p:ext uri="{BB962C8B-B14F-4D97-AF65-F5344CB8AC3E}">
        <p14:creationId xmlns:p14="http://schemas.microsoft.com/office/powerpoint/2010/main" val="17639981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a:t>Did the electoral campaign for European Parliament increase the extent of your knowledge about</a:t>
            </a:r>
            <a:r>
              <a:rPr lang="sr-Latn-CS" dirty="0"/>
              <a:t> </a:t>
            </a:r>
            <a:r>
              <a:rPr lang="en-US" u="sng" dirty="0"/>
              <a:t>Elections for European Parliament</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44</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sp>
        <p:nvSpPr>
          <p:cNvPr id="41" name="Title 1"/>
          <p:cNvSpPr txBox="1">
            <a:spLocks/>
          </p:cNvSpPr>
          <p:nvPr/>
        </p:nvSpPr>
        <p:spPr>
          <a:xfrm>
            <a:off x="186824" y="747980"/>
            <a:ext cx="9506063" cy="332398"/>
          </a:xfrm>
          <a:prstGeom prst="rect">
            <a:avLst/>
          </a:prstGeom>
        </p:spPr>
        <p:txBody>
          <a:bodyPr wrap="square" lIns="0" tIns="0" rIns="0" bIns="0" anchor="ctr" anchorCtr="0">
            <a:noAutofit/>
          </a:bodyPr>
          <a:lstStyle>
            <a:lvl1pPr algn="l" defTabSz="1122363" rtl="0" fontAlgn="base">
              <a:lnSpc>
                <a:spcPct val="90000"/>
              </a:lnSpc>
              <a:spcBef>
                <a:spcPct val="0"/>
              </a:spcBef>
              <a:spcAft>
                <a:spcPct val="0"/>
              </a:spcAft>
              <a:defRPr sz="2400" b="1"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a:lstStyle>
          <a:p>
            <a:r>
              <a:rPr lang="en-US" sz="1400" i="1" dirty="0">
                <a:solidFill>
                  <a:schemeClr val="tx2"/>
                </a:solidFill>
              </a:rPr>
              <a:t>Did the electoral campaign for European Parliament increase the extent of your knowledge about</a:t>
            </a:r>
            <a:r>
              <a:rPr lang="sr-Latn-CS" sz="1400" i="1" dirty="0">
                <a:solidFill>
                  <a:schemeClr val="tx2"/>
                </a:solidFill>
              </a:rPr>
              <a:t> </a:t>
            </a:r>
            <a:r>
              <a:rPr lang="en-US" sz="1400" i="1" dirty="0">
                <a:solidFill>
                  <a:schemeClr val="tx2"/>
                </a:solidFill>
              </a:rPr>
              <a:t>Elections for European Parliament</a:t>
            </a:r>
          </a:p>
        </p:txBody>
      </p:sp>
      <p:graphicFrame>
        <p:nvGraphicFramePr>
          <p:cNvPr id="6" name="Object 5"/>
          <p:cNvGraphicFramePr>
            <a:graphicFrameLocks noChangeAspect="1"/>
          </p:cNvGraphicFramePr>
          <p:nvPr>
            <p:extLst>
              <p:ext uri="{D42A27DB-BD31-4B8C-83A1-F6EECF244321}">
                <p14:modId xmlns:p14="http://schemas.microsoft.com/office/powerpoint/2010/main" val="1627774235"/>
              </p:ext>
            </p:extLst>
          </p:nvPr>
        </p:nvGraphicFramePr>
        <p:xfrm>
          <a:off x="82550" y="973138"/>
          <a:ext cx="9655175" cy="5700712"/>
        </p:xfrm>
        <a:graphic>
          <a:graphicData uri="http://schemas.openxmlformats.org/presentationml/2006/ole">
            <mc:AlternateContent xmlns:mc="http://schemas.openxmlformats.org/markup-compatibility/2006">
              <mc:Choice xmlns:v="urn:schemas-microsoft-com:vml" Requires="v">
                <p:oleObj spid="_x0000_s151578" name="Chart" r:id="rId4" imgW="9677380" imgH="5715034" progId="MSGraph.Chart.8">
                  <p:embed followColorScheme="full"/>
                </p:oleObj>
              </mc:Choice>
              <mc:Fallback>
                <p:oleObj name="Chart" r:id="rId4" imgW="9677380" imgH="5715034" progId="MSGraph.Chart.8">
                  <p:embed followColorScheme="full"/>
                  <p:pic>
                    <p:nvPicPr>
                      <p:cNvPr id="0" name=""/>
                      <p:cNvPicPr>
                        <a:picLocks noChangeAspect="1" noChangeArrowheads="1"/>
                      </p:cNvPicPr>
                      <p:nvPr/>
                    </p:nvPicPr>
                    <p:blipFill>
                      <a:blip r:embed="rId5"/>
                      <a:srcRect/>
                      <a:stretch>
                        <a:fillRect/>
                      </a:stretch>
                    </p:blipFill>
                    <p:spPr bwMode="auto">
                      <a:xfrm>
                        <a:off x="82550" y="973138"/>
                        <a:ext cx="9655175" cy="570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8327525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a:t>Did the electoral campaign for European Parliament increase the extent of your knowledge about</a:t>
            </a:r>
            <a:r>
              <a:rPr lang="sr-Latn-CS" dirty="0"/>
              <a:t> </a:t>
            </a:r>
            <a:r>
              <a:rPr lang="en-US" u="sng" dirty="0"/>
              <a:t>Elections for European Parliament</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45</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t>Base: </a:t>
            </a:r>
            <a:r>
              <a:rPr lang="en-US" sz="1200" b="1" i="1" dirty="0"/>
              <a:t>Total population – Citizens aged 18-39 from 15 EU countries</a:t>
            </a:r>
          </a:p>
        </p:txBody>
      </p:sp>
      <p:graphicFrame>
        <p:nvGraphicFramePr>
          <p:cNvPr id="6" name="Object 5"/>
          <p:cNvGraphicFramePr>
            <a:graphicFrameLocks noChangeAspect="1"/>
          </p:cNvGraphicFramePr>
          <p:nvPr>
            <p:extLst>
              <p:ext uri="{D42A27DB-BD31-4B8C-83A1-F6EECF244321}">
                <p14:modId xmlns:p14="http://schemas.microsoft.com/office/powerpoint/2010/main" val="1086375415"/>
              </p:ext>
            </p:extLst>
          </p:nvPr>
        </p:nvGraphicFramePr>
        <p:xfrm>
          <a:off x="82550" y="973138"/>
          <a:ext cx="9655175" cy="5700712"/>
        </p:xfrm>
        <a:graphic>
          <a:graphicData uri="http://schemas.openxmlformats.org/presentationml/2006/ole">
            <mc:AlternateContent xmlns:mc="http://schemas.openxmlformats.org/markup-compatibility/2006">
              <mc:Choice xmlns:v="urn:schemas-microsoft-com:vml" Requires="v">
                <p:oleObj spid="_x0000_s152604" name="Chart" r:id="rId4" imgW="9677380" imgH="5715034" progId="MSGraph.Chart.8">
                  <p:embed followColorScheme="full"/>
                </p:oleObj>
              </mc:Choice>
              <mc:Fallback>
                <p:oleObj name="Chart" r:id="rId4" imgW="9677380" imgH="5715034" progId="MSGraph.Chart.8">
                  <p:embed followColorScheme="full"/>
                  <p:pic>
                    <p:nvPicPr>
                      <p:cNvPr id="0" name=""/>
                      <p:cNvPicPr>
                        <a:picLocks noChangeAspect="1" noChangeArrowheads="1"/>
                      </p:cNvPicPr>
                      <p:nvPr/>
                    </p:nvPicPr>
                    <p:blipFill>
                      <a:blip r:embed="rId5"/>
                      <a:srcRect/>
                      <a:stretch>
                        <a:fillRect/>
                      </a:stretch>
                    </p:blipFill>
                    <p:spPr bwMode="auto">
                      <a:xfrm>
                        <a:off x="82550" y="973138"/>
                        <a:ext cx="9655175" cy="570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184320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Did </a:t>
            </a:r>
            <a:r>
              <a:rPr lang="en-US" dirty="0"/>
              <a:t>the electoral campaign for European Parliament increase the extent of your knowledge </a:t>
            </a:r>
            <a:r>
              <a:rPr lang="en-US" dirty="0" smtClean="0"/>
              <a:t>about</a:t>
            </a:r>
            <a:r>
              <a:rPr lang="sr-Latn-CS" dirty="0" smtClean="0"/>
              <a:t> </a:t>
            </a:r>
            <a:r>
              <a:rPr lang="en-US" u="sng" dirty="0"/>
              <a:t>EU institutions</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46</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6" name="Object 5"/>
          <p:cNvGraphicFramePr>
            <a:graphicFrameLocks noChangeAspect="1"/>
          </p:cNvGraphicFramePr>
          <p:nvPr>
            <p:extLst>
              <p:ext uri="{D42A27DB-BD31-4B8C-83A1-F6EECF244321}">
                <p14:modId xmlns:p14="http://schemas.microsoft.com/office/powerpoint/2010/main" val="2931148715"/>
              </p:ext>
            </p:extLst>
          </p:nvPr>
        </p:nvGraphicFramePr>
        <p:xfrm>
          <a:off x="82550" y="1432243"/>
          <a:ext cx="9655175" cy="5237162"/>
        </p:xfrm>
        <a:graphic>
          <a:graphicData uri="http://schemas.openxmlformats.org/presentationml/2006/ole">
            <mc:AlternateContent xmlns:mc="http://schemas.openxmlformats.org/markup-compatibility/2006">
              <mc:Choice xmlns:v="urn:schemas-microsoft-com:vml" Requires="v">
                <p:oleObj spid="_x0000_s153627" name="Chart" r:id="rId4" imgW="9677380" imgH="5248319" progId="MSGraph.Chart.8">
                  <p:embed followColorScheme="full"/>
                </p:oleObj>
              </mc:Choice>
              <mc:Fallback>
                <p:oleObj name="Chart" r:id="rId4" imgW="9677380" imgH="5248319" progId="MSGraph.Chart.8">
                  <p:embed followColorScheme="full"/>
                  <p:pic>
                    <p:nvPicPr>
                      <p:cNvPr id="0" name=""/>
                      <p:cNvPicPr>
                        <a:picLocks noChangeAspect="1" noChangeArrowheads="1"/>
                      </p:cNvPicPr>
                      <p:nvPr/>
                    </p:nvPicPr>
                    <p:blipFill>
                      <a:blip r:embed="rId5"/>
                      <a:srcRect/>
                      <a:stretch>
                        <a:fillRect/>
                      </a:stretch>
                    </p:blipFill>
                    <p:spPr bwMode="auto">
                      <a:xfrm>
                        <a:off x="82550" y="1432243"/>
                        <a:ext cx="9655175" cy="5237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 name="Rectangle 41"/>
          <p:cNvSpPr/>
          <p:nvPr/>
        </p:nvSpPr>
        <p:spPr>
          <a:xfrm>
            <a:off x="3361934" y="1974336"/>
            <a:ext cx="734496"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sz="1400" b="1" dirty="0">
                <a:solidFill>
                  <a:srgbClr val="FFFFFF"/>
                </a:solidFill>
              </a:rPr>
              <a:t>Gender</a:t>
            </a:r>
            <a:endParaRPr lang="en-US" sz="1400" dirty="0">
              <a:solidFill>
                <a:srgbClr val="FFFFFF"/>
              </a:solidFill>
            </a:endParaRPr>
          </a:p>
        </p:txBody>
      </p:sp>
      <p:sp>
        <p:nvSpPr>
          <p:cNvPr id="43" name="Rectangle 42"/>
          <p:cNvSpPr/>
          <p:nvPr/>
        </p:nvSpPr>
        <p:spPr>
          <a:xfrm>
            <a:off x="7117388" y="1066730"/>
            <a:ext cx="923138"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sz="1400" b="1" dirty="0">
                <a:solidFill>
                  <a:srgbClr val="FFFFFF"/>
                </a:solidFill>
              </a:rPr>
              <a:t>Education</a:t>
            </a:r>
            <a:endParaRPr lang="en-US" sz="1400" dirty="0">
              <a:solidFill>
                <a:srgbClr val="FFFFFF"/>
              </a:solidFill>
            </a:endParaRPr>
          </a:p>
        </p:txBody>
      </p:sp>
    </p:spTree>
    <p:extLst>
      <p:ext uri="{BB962C8B-B14F-4D97-AF65-F5344CB8AC3E}">
        <p14:creationId xmlns:p14="http://schemas.microsoft.com/office/powerpoint/2010/main" val="38918602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a:t>Did the electoral campaign for European Parliament increase the extent of your knowledge about</a:t>
            </a:r>
            <a:r>
              <a:rPr lang="sr-Latn-CS" dirty="0"/>
              <a:t> </a:t>
            </a:r>
            <a:r>
              <a:rPr lang="en-US" u="sng" dirty="0"/>
              <a:t>EU institutions</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47</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
        <p:nvSpPr>
          <p:cNvPr id="41" name="Title 1"/>
          <p:cNvSpPr txBox="1">
            <a:spLocks/>
          </p:cNvSpPr>
          <p:nvPr/>
        </p:nvSpPr>
        <p:spPr>
          <a:xfrm>
            <a:off x="186824" y="747980"/>
            <a:ext cx="9506063" cy="332398"/>
          </a:xfrm>
          <a:prstGeom prst="rect">
            <a:avLst/>
          </a:prstGeom>
        </p:spPr>
        <p:txBody>
          <a:bodyPr wrap="square" lIns="0" tIns="0" rIns="0" bIns="0" anchor="ctr" anchorCtr="0">
            <a:noAutofit/>
          </a:bodyPr>
          <a:lstStyle>
            <a:lvl1pPr algn="l" defTabSz="1122363" rtl="0" fontAlgn="base">
              <a:lnSpc>
                <a:spcPct val="90000"/>
              </a:lnSpc>
              <a:spcBef>
                <a:spcPct val="0"/>
              </a:spcBef>
              <a:spcAft>
                <a:spcPct val="0"/>
              </a:spcAft>
              <a:defRPr sz="2400" b="1" kern="1200">
                <a:solidFill>
                  <a:schemeClr val="tx1"/>
                </a:solidFill>
                <a:latin typeface="+mj-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a:lstStyle>
          <a:p>
            <a:r>
              <a:rPr lang="en-US" sz="1400" i="1" dirty="0">
                <a:solidFill>
                  <a:srgbClr val="58595B"/>
                </a:solidFill>
              </a:rPr>
              <a:t>Did the electoral campaign for European Parliament increase the extent of your knowledge about</a:t>
            </a:r>
            <a:r>
              <a:rPr lang="sr-Latn-CS" sz="1400" i="1" dirty="0">
                <a:solidFill>
                  <a:srgbClr val="58595B"/>
                </a:solidFill>
              </a:rPr>
              <a:t> </a:t>
            </a:r>
            <a:r>
              <a:rPr lang="en-US" sz="1400" i="1" dirty="0">
                <a:solidFill>
                  <a:srgbClr val="58595B"/>
                </a:solidFill>
              </a:rPr>
              <a:t>EU institutions</a:t>
            </a:r>
          </a:p>
        </p:txBody>
      </p:sp>
      <p:graphicFrame>
        <p:nvGraphicFramePr>
          <p:cNvPr id="6" name="Object 5"/>
          <p:cNvGraphicFramePr>
            <a:graphicFrameLocks noChangeAspect="1"/>
          </p:cNvGraphicFramePr>
          <p:nvPr>
            <p:extLst>
              <p:ext uri="{D42A27DB-BD31-4B8C-83A1-F6EECF244321}">
                <p14:modId xmlns:p14="http://schemas.microsoft.com/office/powerpoint/2010/main" val="3620845029"/>
              </p:ext>
            </p:extLst>
          </p:nvPr>
        </p:nvGraphicFramePr>
        <p:xfrm>
          <a:off x="82550" y="973138"/>
          <a:ext cx="9655175" cy="5700712"/>
        </p:xfrm>
        <a:graphic>
          <a:graphicData uri="http://schemas.openxmlformats.org/presentationml/2006/ole">
            <mc:AlternateContent xmlns:mc="http://schemas.openxmlformats.org/markup-compatibility/2006">
              <mc:Choice xmlns:v="urn:schemas-microsoft-com:vml" Requires="v">
                <p:oleObj spid="_x0000_s154650" name="Chart" r:id="rId4" imgW="9677380" imgH="5715034" progId="MSGraph.Chart.8">
                  <p:embed followColorScheme="full"/>
                </p:oleObj>
              </mc:Choice>
              <mc:Fallback>
                <p:oleObj name="Chart" r:id="rId4" imgW="9677380" imgH="5715034" progId="MSGraph.Chart.8">
                  <p:embed followColorScheme="full"/>
                  <p:pic>
                    <p:nvPicPr>
                      <p:cNvPr id="0" name=""/>
                      <p:cNvPicPr>
                        <a:picLocks noChangeAspect="1" noChangeArrowheads="1"/>
                      </p:cNvPicPr>
                      <p:nvPr/>
                    </p:nvPicPr>
                    <p:blipFill>
                      <a:blip r:embed="rId5"/>
                      <a:srcRect/>
                      <a:stretch>
                        <a:fillRect/>
                      </a:stretch>
                    </p:blipFill>
                    <p:spPr bwMode="auto">
                      <a:xfrm>
                        <a:off x="82550" y="973138"/>
                        <a:ext cx="9655175" cy="570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99211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a:t>Did the electoral campaign for European Parliament increase the extent of your knowledge about</a:t>
            </a:r>
            <a:r>
              <a:rPr lang="sr-Latn-CS" dirty="0"/>
              <a:t> </a:t>
            </a:r>
            <a:r>
              <a:rPr lang="en-US" u="sng" dirty="0"/>
              <a:t>EU institutions</a:t>
            </a:r>
            <a:endParaRPr lang="sr-Latn-RS" u="sng"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48</a:t>
            </a:fld>
            <a:endParaRPr lang="de-DE" dirty="0"/>
          </a:p>
        </p:txBody>
      </p:sp>
      <p:sp>
        <p:nvSpPr>
          <p:cNvPr id="40" name="Rectangle 39"/>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6" name="Object 5"/>
          <p:cNvGraphicFramePr>
            <a:graphicFrameLocks noChangeAspect="1"/>
          </p:cNvGraphicFramePr>
          <p:nvPr>
            <p:extLst>
              <p:ext uri="{D42A27DB-BD31-4B8C-83A1-F6EECF244321}">
                <p14:modId xmlns:p14="http://schemas.microsoft.com/office/powerpoint/2010/main" val="1201387559"/>
              </p:ext>
            </p:extLst>
          </p:nvPr>
        </p:nvGraphicFramePr>
        <p:xfrm>
          <a:off x="82550" y="973138"/>
          <a:ext cx="9655175" cy="5700712"/>
        </p:xfrm>
        <a:graphic>
          <a:graphicData uri="http://schemas.openxmlformats.org/presentationml/2006/ole">
            <mc:AlternateContent xmlns:mc="http://schemas.openxmlformats.org/markup-compatibility/2006">
              <mc:Choice xmlns:v="urn:schemas-microsoft-com:vml" Requires="v">
                <p:oleObj spid="_x0000_s155675" name="Chart" r:id="rId4" imgW="9677380" imgH="5715034" progId="MSGraph.Chart.8">
                  <p:embed followColorScheme="full"/>
                </p:oleObj>
              </mc:Choice>
              <mc:Fallback>
                <p:oleObj name="Chart" r:id="rId4" imgW="9677380" imgH="5715034" progId="MSGraph.Chart.8">
                  <p:embed followColorScheme="full"/>
                  <p:pic>
                    <p:nvPicPr>
                      <p:cNvPr id="0" name=""/>
                      <p:cNvPicPr>
                        <a:picLocks noChangeAspect="1" noChangeArrowheads="1"/>
                      </p:cNvPicPr>
                      <p:nvPr/>
                    </p:nvPicPr>
                    <p:blipFill>
                      <a:blip r:embed="rId5"/>
                      <a:srcRect/>
                      <a:stretch>
                        <a:fillRect/>
                      </a:stretch>
                    </p:blipFill>
                    <p:spPr bwMode="auto">
                      <a:xfrm>
                        <a:off x="82550" y="973138"/>
                        <a:ext cx="9655175" cy="570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6529753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DID CAMPAIGN INCREASED KNOWLEDGE ABOUT EU?</a:t>
            </a:r>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49</a:t>
            </a:fld>
            <a:endParaRPr lang="de-DE" dirty="0"/>
          </a:p>
        </p:txBody>
      </p:sp>
      <p:sp>
        <p:nvSpPr>
          <p:cNvPr id="4" name="TextBox 3"/>
          <p:cNvSpPr txBox="1"/>
          <p:nvPr/>
        </p:nvSpPr>
        <p:spPr>
          <a:xfrm>
            <a:off x="428498" y="1628800"/>
            <a:ext cx="8814979" cy="3139321"/>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defTabSz="406400"/>
            <a:endParaRPr lang="en-US" dirty="0"/>
          </a:p>
          <a:p>
            <a:pPr defTabSz="406400"/>
            <a:r>
              <a:rPr lang="en-US" dirty="0" smtClean="0"/>
              <a:t>More </a:t>
            </a:r>
            <a:r>
              <a:rPr lang="en-US" dirty="0"/>
              <a:t>than 50% of people claim that </a:t>
            </a:r>
            <a:r>
              <a:rPr lang="en-US" dirty="0" smtClean="0"/>
              <a:t>campaign </a:t>
            </a:r>
            <a:r>
              <a:rPr lang="en-US" dirty="0"/>
              <a:t>didn’t increase their knowledge about EU, EU elections and EU institutions at all (55.7%, 51.6% and 58.7% respectively). In average, 15-20% people think that </a:t>
            </a:r>
            <a:r>
              <a:rPr lang="en-US" dirty="0" smtClean="0"/>
              <a:t>electoral </a:t>
            </a:r>
            <a:r>
              <a:rPr lang="en-US" dirty="0"/>
              <a:t>campaign increased their knowledge about EU, elections and institutions. This is strongly connected with voting </a:t>
            </a:r>
            <a:r>
              <a:rPr lang="en-US" dirty="0" smtClean="0"/>
              <a:t>behavior </a:t>
            </a:r>
            <a:r>
              <a:rPr lang="en-US" dirty="0"/>
              <a:t>– those who voted were involved in elections to greater extent and learned more about EU, their institutions and elections during the campaign than those who didn’t vote</a:t>
            </a:r>
            <a:r>
              <a:rPr lang="en-US" dirty="0" smtClean="0"/>
              <a:t>.</a:t>
            </a:r>
          </a:p>
          <a:p>
            <a:pPr marL="0" indent="0" defTabSz="406400">
              <a:buNone/>
            </a:pPr>
            <a:endParaRPr lang="en-US" dirty="0"/>
          </a:p>
          <a:p>
            <a:pPr defTabSz="406400"/>
            <a:r>
              <a:rPr lang="en-US" dirty="0" smtClean="0"/>
              <a:t>People </a:t>
            </a:r>
            <a:r>
              <a:rPr lang="en-US" dirty="0"/>
              <a:t>from Italy, Greece, Romania, Denmark and Sweden more often claimed they increased their knowledge during the campaign.</a:t>
            </a:r>
          </a:p>
          <a:p>
            <a:endParaRPr lang="en-US" dirty="0"/>
          </a:p>
        </p:txBody>
      </p:sp>
    </p:spTree>
    <p:extLst>
      <p:ext uri="{BB962C8B-B14F-4D97-AF65-F5344CB8AC3E}">
        <p14:creationId xmlns:p14="http://schemas.microsoft.com/office/powerpoint/2010/main" val="37094197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50</a:t>
            </a:fld>
            <a:endParaRPr lang="de-DE" dirty="0"/>
          </a:p>
        </p:txBody>
      </p:sp>
      <p:graphicFrame>
        <p:nvGraphicFramePr>
          <p:cNvPr id="22" name="Object 21"/>
          <p:cNvGraphicFramePr>
            <a:graphicFrameLocks/>
          </p:cNvGraphicFramePr>
          <p:nvPr>
            <p:extLst>
              <p:ext uri="{D42A27DB-BD31-4B8C-83A1-F6EECF244321}">
                <p14:modId xmlns:p14="http://schemas.microsoft.com/office/powerpoint/2010/main" val="4145743413"/>
              </p:ext>
            </p:extLst>
          </p:nvPr>
        </p:nvGraphicFramePr>
        <p:xfrm>
          <a:off x="498671" y="700088"/>
          <a:ext cx="9678988" cy="5689600"/>
        </p:xfrm>
        <a:graphic>
          <a:graphicData uri="http://schemas.openxmlformats.org/presentationml/2006/ole">
            <mc:AlternateContent xmlns:mc="http://schemas.openxmlformats.org/markup-compatibility/2006">
              <mc:Choice xmlns:v="urn:schemas-microsoft-com:vml" Requires="v">
                <p:oleObj spid="_x0000_s91238" name="Chart" r:id="rId4" imgW="8925055" imgH="5248319" progId="MSGraph.Chart.8">
                  <p:embed followColorScheme="full"/>
                </p:oleObj>
              </mc:Choice>
              <mc:Fallback>
                <p:oleObj name="Chart" r:id="rId4" imgW="8925055" imgH="5248319" progId="MSGraph.Chart.8">
                  <p:embed followColorScheme="full"/>
                  <p:pic>
                    <p:nvPicPr>
                      <p:cNvPr id="0" name="Object 3"/>
                      <p:cNvPicPr>
                        <a:picLocks noChangeArrowheads="1"/>
                      </p:cNvPicPr>
                      <p:nvPr/>
                    </p:nvPicPr>
                    <p:blipFill>
                      <a:blip r:embed="rId5"/>
                      <a:srcRect/>
                      <a:stretch>
                        <a:fillRect/>
                      </a:stretch>
                    </p:blipFill>
                    <p:spPr bwMode="gray">
                      <a:xfrm>
                        <a:off x="498671" y="700088"/>
                        <a:ext cx="9678988" cy="568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Title 1"/>
          <p:cNvSpPr>
            <a:spLocks noGrp="1"/>
          </p:cNvSpPr>
          <p:nvPr>
            <p:ph type="title"/>
          </p:nvPr>
        </p:nvSpPr>
        <p:spPr>
          <a:xfrm>
            <a:off x="194471" y="116632"/>
            <a:ext cx="9466589" cy="612000"/>
          </a:xfrm>
        </p:spPr>
        <p:txBody>
          <a:bodyPr/>
          <a:lstStyle/>
          <a:p>
            <a:pPr algn="just"/>
            <a:r>
              <a:rPr lang="en-US" sz="1600" dirty="0" smtClean="0"/>
              <a:t>Please </a:t>
            </a:r>
            <a:r>
              <a:rPr lang="en-US" sz="1600" dirty="0"/>
              <a:t>think for a moment about your political orientation. If you had to define yourself on the scale from 1 to 10, where 1 means that you support the extreme leftist ideas, and 10 means that you support the extreme rightist ideas, on which step do you think that you currently are? </a:t>
            </a:r>
            <a:endParaRPr lang="sr-Latn-RS" sz="1600" dirty="0"/>
          </a:p>
        </p:txBody>
      </p:sp>
      <p:sp>
        <p:nvSpPr>
          <p:cNvPr id="26" name="Rectangle 25"/>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
        <p:nvSpPr>
          <p:cNvPr id="27" name="Rectangle 26"/>
          <p:cNvSpPr/>
          <p:nvPr/>
        </p:nvSpPr>
        <p:spPr>
          <a:xfrm rot="16200000">
            <a:off x="1250000" y="2970039"/>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28" name="Rectangle 27"/>
          <p:cNvSpPr/>
          <p:nvPr/>
        </p:nvSpPr>
        <p:spPr>
          <a:xfrm rot="16200000">
            <a:off x="-201890" y="5181268"/>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3670121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51</a:t>
            </a:fld>
            <a:endParaRPr lang="de-DE" dirty="0"/>
          </a:p>
        </p:txBody>
      </p:sp>
      <p:sp>
        <p:nvSpPr>
          <p:cNvPr id="25" name="Title 1"/>
          <p:cNvSpPr>
            <a:spLocks noGrp="1"/>
          </p:cNvSpPr>
          <p:nvPr>
            <p:ph type="title"/>
          </p:nvPr>
        </p:nvSpPr>
        <p:spPr>
          <a:xfrm>
            <a:off x="194471" y="116632"/>
            <a:ext cx="9466589" cy="612000"/>
          </a:xfrm>
        </p:spPr>
        <p:txBody>
          <a:bodyPr/>
          <a:lstStyle/>
          <a:p>
            <a:pPr algn="just"/>
            <a:r>
              <a:rPr lang="en-US" sz="1600" dirty="0" smtClean="0"/>
              <a:t>Please </a:t>
            </a:r>
            <a:r>
              <a:rPr lang="en-US" sz="1600" dirty="0"/>
              <a:t>think for a moment about your political orientation. If you had to define yourself on the scale from 1 to 10, where 1 means that you support the extreme leftist ideas, and 10 means that you support the extreme rightist ideas, on which step do you think that you currently are? </a:t>
            </a:r>
            <a:endParaRPr lang="sr-Latn-RS" sz="1600" dirty="0"/>
          </a:p>
        </p:txBody>
      </p:sp>
      <p:sp>
        <p:nvSpPr>
          <p:cNvPr id="26" name="Rectangle 25"/>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4" name="Object 3"/>
          <p:cNvGraphicFramePr>
            <a:graphicFrameLocks noChangeAspect="1"/>
          </p:cNvGraphicFramePr>
          <p:nvPr>
            <p:extLst>
              <p:ext uri="{D42A27DB-BD31-4B8C-83A1-F6EECF244321}">
                <p14:modId xmlns:p14="http://schemas.microsoft.com/office/powerpoint/2010/main" val="1769769392"/>
              </p:ext>
            </p:extLst>
          </p:nvPr>
        </p:nvGraphicFramePr>
        <p:xfrm>
          <a:off x="1235075" y="784225"/>
          <a:ext cx="8407400" cy="5592763"/>
        </p:xfrm>
        <a:graphic>
          <a:graphicData uri="http://schemas.openxmlformats.org/presentationml/2006/ole">
            <mc:AlternateContent xmlns:mc="http://schemas.openxmlformats.org/markup-compatibility/2006">
              <mc:Choice xmlns:v="urn:schemas-microsoft-com:vml" Requires="v">
                <p:oleObj spid="_x0000_s156701" name="Chart" r:id="rId4" imgW="8429714" imgH="5610300" progId="MSGraph.Chart.8">
                  <p:embed followColorScheme="full"/>
                </p:oleObj>
              </mc:Choice>
              <mc:Fallback>
                <p:oleObj name="Chart" r:id="rId4" imgW="8429714" imgH="5610300" progId="MSGraph.Chart.8">
                  <p:embed followColorScheme="full"/>
                  <p:pic>
                    <p:nvPicPr>
                      <p:cNvPr id="0" name="Object 46082"/>
                      <p:cNvPicPr>
                        <a:picLocks noChangeAspect="1" noChangeArrowheads="1"/>
                      </p:cNvPicPr>
                      <p:nvPr/>
                    </p:nvPicPr>
                    <p:blipFill>
                      <a:blip r:embed="rId5"/>
                      <a:srcRect/>
                      <a:stretch>
                        <a:fillRect/>
                      </a:stretch>
                    </p:blipFill>
                    <p:spPr bwMode="auto">
                      <a:xfrm>
                        <a:off x="1235075" y="784225"/>
                        <a:ext cx="8407400" cy="5592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Group 32"/>
          <p:cNvGraphicFramePr>
            <a:graphicFrameLocks noGrp="1"/>
          </p:cNvGraphicFramePr>
          <p:nvPr>
            <p:extLst>
              <p:ext uri="{D42A27DB-BD31-4B8C-83A1-F6EECF244321}">
                <p14:modId xmlns:p14="http://schemas.microsoft.com/office/powerpoint/2010/main" val="2303690021"/>
              </p:ext>
            </p:extLst>
          </p:nvPr>
        </p:nvGraphicFramePr>
        <p:xfrm>
          <a:off x="151520" y="2524483"/>
          <a:ext cx="1447800" cy="3302000"/>
        </p:xfrm>
        <a:graphic>
          <a:graphicData uri="http://schemas.openxmlformats.org/drawingml/2006/table">
            <a:tbl>
              <a:tblPr/>
              <a:tblGrid>
                <a:gridCol w="215900"/>
                <a:gridCol w="1231900"/>
              </a:tblGrid>
              <a:tr h="6350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1"/>
                          </a:solidFill>
                          <a:effectLst/>
                          <a:latin typeface="Calibri" pitchFamily="34" charset="0"/>
                          <a:cs typeface="Arial" pitchFamily="34" charset="0"/>
                        </a:rPr>
                        <a:t>RIGHT (sum 6 to 10)</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0" marR="0" marT="0" marB="0" horzOverflow="overflow">
                    <a:lnL cap="flat">
                      <a:noFill/>
                    </a:lnL>
                    <a:lnR cap="flat">
                      <a:noFill/>
                    </a:lnR>
                    <a:lnT cap="flat">
                      <a:noFill/>
                    </a:lnT>
                    <a:lnB>
                      <a:noFill/>
                    </a:lnB>
                    <a:lnTlToBr>
                      <a:noFill/>
                    </a:lnTlToBr>
                    <a:lnBlToTr>
                      <a:noFill/>
                    </a:lnBlToTr>
                    <a:noFill/>
                  </a:tcPr>
                </a:tc>
                <a:tc hMerge="1">
                  <a:txBody>
                    <a:bodyPr/>
                    <a:lstStyle/>
                    <a:p>
                      <a:endParaRPr lang="de-DE"/>
                    </a:p>
                  </a:txBody>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accent1"/>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Calibri" pitchFamily="34" charset="0"/>
                          <a:ea typeface="+mn-ea"/>
                          <a:cs typeface="Arial" pitchFamily="34" charset="0"/>
                        </a:rPr>
                        <a:t>Right (sum 8 to 10)</a:t>
                      </a:r>
                      <a:endParaRPr kumimoji="0" lang="de-DE" sz="1400" b="0" i="0" u="none" strike="noStrike" kern="1200" cap="none" normalizeH="0" baseline="0" dirty="0" smtClean="0">
                        <a:ln>
                          <a:noFill/>
                        </a:ln>
                        <a:solidFill>
                          <a:schemeClr val="tx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71C3C1"/>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Right center (sum 6 to 7)</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7979"/>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Left center (sum 4 to 5)</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CC0000"/>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Left (sum 1 to 3)</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6350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CC0000"/>
                          </a:solidFill>
                          <a:effectLst/>
                          <a:latin typeface="Calibri" pitchFamily="34" charset="0"/>
                          <a:cs typeface="Arial" pitchFamily="34" charset="0"/>
                        </a:rPr>
                        <a:t>LEFT (sum 1 to 5)</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0" marR="0" marT="0" marB="0" anchor="b" horzOverflow="overflow">
                    <a:lnL cap="flat">
                      <a:noFill/>
                    </a:lnL>
                    <a:lnR cap="flat">
                      <a:noFill/>
                    </a:lnR>
                    <a:lnT>
                      <a:noFill/>
                    </a:lnT>
                    <a:lnB cap="flat">
                      <a:noFill/>
                    </a:lnB>
                    <a:lnTlToBr>
                      <a:noFill/>
                    </a:lnTlToBr>
                    <a:lnBlToTr>
                      <a:noFill/>
                    </a:lnBlToTr>
                    <a:noFill/>
                  </a:tcPr>
                </a:tc>
                <a:tc hMerge="1">
                  <a:txBody>
                    <a:bodyPr/>
                    <a:lstStyle/>
                    <a:p>
                      <a:endParaRPr lang="de-DE"/>
                    </a:p>
                  </a:txBody>
                  <a:tcPr/>
                </a:tc>
              </a:tr>
            </a:tbl>
          </a:graphicData>
        </a:graphic>
      </p:graphicFrame>
    </p:spTree>
    <p:extLst>
      <p:ext uri="{BB962C8B-B14F-4D97-AF65-F5344CB8AC3E}">
        <p14:creationId xmlns:p14="http://schemas.microsoft.com/office/powerpoint/2010/main" val="1721684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52</a:t>
            </a:fld>
            <a:endParaRPr lang="de-DE" dirty="0"/>
          </a:p>
        </p:txBody>
      </p:sp>
      <p:sp>
        <p:nvSpPr>
          <p:cNvPr id="25" name="Title 1"/>
          <p:cNvSpPr>
            <a:spLocks noGrp="1"/>
          </p:cNvSpPr>
          <p:nvPr>
            <p:ph type="title"/>
          </p:nvPr>
        </p:nvSpPr>
        <p:spPr>
          <a:xfrm>
            <a:off x="194471" y="116632"/>
            <a:ext cx="9466589" cy="612000"/>
          </a:xfrm>
        </p:spPr>
        <p:txBody>
          <a:bodyPr/>
          <a:lstStyle/>
          <a:p>
            <a:pPr algn="just"/>
            <a:r>
              <a:rPr lang="en-US" sz="1600" dirty="0" smtClean="0"/>
              <a:t>Please </a:t>
            </a:r>
            <a:r>
              <a:rPr lang="en-US" sz="1600" dirty="0"/>
              <a:t>think for a moment about your political orientation. If you had to define yourself on the scale from 1 to 10, where 1 means that you support the extreme leftist ideas, and 10 means that you support the extreme rightist ideas, on which step do you think that you currently are? </a:t>
            </a:r>
            <a:endParaRPr lang="sr-Latn-RS" sz="1600" dirty="0"/>
          </a:p>
        </p:txBody>
      </p:sp>
      <p:sp>
        <p:nvSpPr>
          <p:cNvPr id="26" name="Rectangle 25"/>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4" name="Object 3"/>
          <p:cNvGraphicFramePr>
            <a:graphicFrameLocks noChangeAspect="1"/>
          </p:cNvGraphicFramePr>
          <p:nvPr>
            <p:extLst>
              <p:ext uri="{D42A27DB-BD31-4B8C-83A1-F6EECF244321}">
                <p14:modId xmlns:p14="http://schemas.microsoft.com/office/powerpoint/2010/main" val="2223056441"/>
              </p:ext>
            </p:extLst>
          </p:nvPr>
        </p:nvGraphicFramePr>
        <p:xfrm>
          <a:off x="85748" y="1396759"/>
          <a:ext cx="9774237" cy="4667250"/>
        </p:xfrm>
        <a:graphic>
          <a:graphicData uri="http://schemas.openxmlformats.org/presentationml/2006/ole">
            <mc:AlternateContent xmlns:mc="http://schemas.openxmlformats.org/markup-compatibility/2006">
              <mc:Choice xmlns:v="urn:schemas-microsoft-com:vml" Requires="v">
                <p:oleObj spid="_x0000_s158744" name="Chart" r:id="rId4" imgW="9801283" imgH="4676869" progId="MSGraph.Chart.8">
                  <p:embed followColorScheme="full"/>
                </p:oleObj>
              </mc:Choice>
              <mc:Fallback>
                <p:oleObj name="Chart" r:id="rId4" imgW="9801283" imgH="4676869" progId="MSGraph.Chart.8">
                  <p:embed followColorScheme="full"/>
                  <p:pic>
                    <p:nvPicPr>
                      <p:cNvPr id="0" name=""/>
                      <p:cNvPicPr>
                        <a:picLocks noChangeAspect="1" noChangeArrowheads="1"/>
                      </p:cNvPicPr>
                      <p:nvPr/>
                    </p:nvPicPr>
                    <p:blipFill>
                      <a:blip r:embed="rId5"/>
                      <a:srcRect/>
                      <a:stretch>
                        <a:fillRect/>
                      </a:stretch>
                    </p:blipFill>
                    <p:spPr bwMode="auto">
                      <a:xfrm>
                        <a:off x="85748" y="1396759"/>
                        <a:ext cx="9774237" cy="466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Group 32"/>
          <p:cNvGraphicFramePr>
            <a:graphicFrameLocks noGrp="1"/>
          </p:cNvGraphicFramePr>
          <p:nvPr>
            <p:extLst>
              <p:ext uri="{D42A27DB-BD31-4B8C-83A1-F6EECF244321}">
                <p14:modId xmlns:p14="http://schemas.microsoft.com/office/powerpoint/2010/main" val="3414655938"/>
              </p:ext>
            </p:extLst>
          </p:nvPr>
        </p:nvGraphicFramePr>
        <p:xfrm>
          <a:off x="272415" y="816592"/>
          <a:ext cx="9361168" cy="487680"/>
        </p:xfrm>
        <a:graphic>
          <a:graphicData uri="http://schemas.openxmlformats.org/drawingml/2006/table">
            <a:tbl>
              <a:tblPr/>
              <a:tblGrid>
                <a:gridCol w="360045"/>
                <a:gridCol w="1980247"/>
                <a:gridCol w="444392"/>
                <a:gridCol w="1895900"/>
                <a:gridCol w="355980"/>
                <a:gridCol w="1984312"/>
                <a:gridCol w="390399"/>
                <a:gridCol w="1949893"/>
              </a:tblGrid>
              <a:tr h="73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1"/>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Calibri" pitchFamily="34" charset="0"/>
                          <a:ea typeface="+mn-ea"/>
                          <a:cs typeface="Arial" pitchFamily="34" charset="0"/>
                        </a:rPr>
                        <a:t>Right (sum 8 to 10)</a:t>
                      </a:r>
                      <a:endParaRPr kumimoji="0" lang="de-DE" sz="1400" b="0" i="0" u="none" strike="noStrike" kern="1200" cap="none" normalizeH="0" baseline="0" dirty="0" smtClean="0">
                        <a:ln>
                          <a:noFill/>
                        </a:ln>
                        <a:solidFill>
                          <a:schemeClr val="tx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cap="none" normalizeH="0" baseline="0" dirty="0" smtClean="0">
                          <a:ln>
                            <a:noFill/>
                          </a:ln>
                          <a:solidFill>
                            <a:srgbClr val="71C3C1"/>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smtClean="0">
                          <a:ln>
                            <a:noFill/>
                          </a:ln>
                          <a:solidFill>
                            <a:schemeClr val="tx1"/>
                          </a:solidFill>
                          <a:effectLst/>
                          <a:latin typeface="Calibri" pitchFamily="34" charset="0"/>
                          <a:cs typeface="Arial" pitchFamily="34" charset="0"/>
                        </a:rPr>
                        <a:t>Right center (sum 6 to 7)</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cap="none" normalizeH="0" baseline="0" dirty="0" smtClean="0">
                          <a:ln>
                            <a:noFill/>
                          </a:ln>
                          <a:solidFill>
                            <a:srgbClr val="FF7979"/>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normalizeH="0" baseline="0" dirty="0" smtClean="0">
                          <a:ln>
                            <a:noFill/>
                          </a:ln>
                          <a:solidFill>
                            <a:schemeClr val="tx1"/>
                          </a:solidFill>
                          <a:effectLst/>
                          <a:latin typeface="Calibri" pitchFamily="34" charset="0"/>
                          <a:ea typeface="+mn-ea"/>
                          <a:cs typeface="Arial" pitchFamily="34" charset="0"/>
                        </a:rPr>
                        <a:t>Left center (sum 4 to 5)</a:t>
                      </a:r>
                      <a:endParaRPr kumimoji="0" lang="de-DE" sz="1400" b="0" i="0" u="none" strike="noStrike" kern="1200" cap="none" normalizeH="0" baseline="0" dirty="0" smtClean="0">
                        <a:ln>
                          <a:noFill/>
                        </a:ln>
                        <a:solidFill>
                          <a:schemeClr val="tx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cap="none" normalizeH="0" baseline="0" dirty="0" smtClean="0">
                          <a:ln>
                            <a:noFill/>
                          </a:ln>
                          <a:solidFill>
                            <a:srgbClr val="CC0000"/>
                          </a:solidFill>
                          <a:effectLst/>
                          <a:latin typeface="Calibri" pitchFamily="34" charset="0"/>
                          <a:cs typeface="Arial" pitchFamily="34" charset="0"/>
                          <a:sym typeface="Wingdings 2" pitchFamily="18" charset="2"/>
                        </a:rPr>
                        <a:t></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smtClean="0">
                          <a:ln>
                            <a:noFill/>
                          </a:ln>
                          <a:solidFill>
                            <a:schemeClr val="tx1"/>
                          </a:solidFill>
                          <a:effectLst/>
                          <a:latin typeface="Calibri" pitchFamily="34" charset="0"/>
                          <a:cs typeface="Arial" pitchFamily="34" charset="0"/>
                        </a:rPr>
                        <a:t>Left (sum 1 to 3)</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17391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accent1"/>
                          </a:solidFill>
                          <a:effectLst/>
                          <a:latin typeface="Calibri" pitchFamily="34" charset="0"/>
                          <a:cs typeface="Arial" pitchFamily="34" charset="0"/>
                        </a:rPr>
                        <a:t>RIGHT (sum 6 to 10)</a:t>
                      </a:r>
                      <a:endParaRPr kumimoji="0" lang="de-DE" sz="2400" b="0" i="0" u="none" strike="noStrike" cap="none" normalizeH="0" baseline="0" dirty="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normalizeH="0" baseline="0" dirty="0" smtClean="0">
                        <a:ln>
                          <a:noFill/>
                        </a:ln>
                        <a:solidFill>
                          <a:schemeClr val="tx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rgbClr val="CC0000"/>
                          </a:solidFill>
                          <a:effectLst/>
                          <a:latin typeface="Calibri" pitchFamily="34" charset="0"/>
                          <a:cs typeface="Arial" pitchFamily="34" charset="0"/>
                        </a:rPr>
                        <a:t>LEFT (sum 1 to 5)</a:t>
                      </a:r>
                      <a:endParaRPr kumimoji="0" lang="de-DE" sz="24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2373760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53</a:t>
            </a:fld>
            <a:endParaRPr lang="de-DE" dirty="0"/>
          </a:p>
        </p:txBody>
      </p:sp>
      <p:sp>
        <p:nvSpPr>
          <p:cNvPr id="25" name="Title 1"/>
          <p:cNvSpPr>
            <a:spLocks noGrp="1"/>
          </p:cNvSpPr>
          <p:nvPr>
            <p:ph type="title"/>
          </p:nvPr>
        </p:nvSpPr>
        <p:spPr>
          <a:xfrm>
            <a:off x="194471" y="116632"/>
            <a:ext cx="9466589" cy="612000"/>
          </a:xfrm>
        </p:spPr>
        <p:txBody>
          <a:bodyPr/>
          <a:lstStyle/>
          <a:p>
            <a:pPr algn="just"/>
            <a:r>
              <a:rPr lang="en-US" sz="1600" dirty="0" smtClean="0"/>
              <a:t>Please </a:t>
            </a:r>
            <a:r>
              <a:rPr lang="en-US" sz="1600" dirty="0"/>
              <a:t>think for a moment about your political orientation. If you had to define yourself on the scale from 1 to 10, where 1 means that you support the extreme leftist ideas, and 10 means that you support the extreme rightist ideas, on which step do you think that you currently are? </a:t>
            </a:r>
            <a:endParaRPr lang="sr-Latn-RS" sz="1600" dirty="0"/>
          </a:p>
        </p:txBody>
      </p:sp>
      <p:sp>
        <p:nvSpPr>
          <p:cNvPr id="26" name="Rectangle 25"/>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4" name="Object 3"/>
          <p:cNvGraphicFramePr>
            <a:graphicFrameLocks noChangeAspect="1"/>
          </p:cNvGraphicFramePr>
          <p:nvPr>
            <p:extLst>
              <p:ext uri="{D42A27DB-BD31-4B8C-83A1-F6EECF244321}">
                <p14:modId xmlns:p14="http://schemas.microsoft.com/office/powerpoint/2010/main" val="2039447894"/>
              </p:ext>
            </p:extLst>
          </p:nvPr>
        </p:nvGraphicFramePr>
        <p:xfrm>
          <a:off x="1477046" y="784225"/>
          <a:ext cx="8407400" cy="5592763"/>
        </p:xfrm>
        <a:graphic>
          <a:graphicData uri="http://schemas.openxmlformats.org/presentationml/2006/ole">
            <mc:AlternateContent xmlns:mc="http://schemas.openxmlformats.org/markup-compatibility/2006">
              <mc:Choice xmlns:v="urn:schemas-microsoft-com:vml" Requires="v">
                <p:oleObj spid="_x0000_s159769" name="Chart" r:id="rId4" imgW="8429714" imgH="5610300" progId="MSGraph.Chart.8">
                  <p:embed followColorScheme="full"/>
                </p:oleObj>
              </mc:Choice>
              <mc:Fallback>
                <p:oleObj name="Chart" r:id="rId4" imgW="8429714" imgH="5610300" progId="MSGraph.Chart.8">
                  <p:embed followColorScheme="full"/>
                  <p:pic>
                    <p:nvPicPr>
                      <p:cNvPr id="0" name=""/>
                      <p:cNvPicPr>
                        <a:picLocks noChangeAspect="1" noChangeArrowheads="1"/>
                      </p:cNvPicPr>
                      <p:nvPr/>
                    </p:nvPicPr>
                    <p:blipFill>
                      <a:blip r:embed="rId5"/>
                      <a:srcRect/>
                      <a:stretch>
                        <a:fillRect/>
                      </a:stretch>
                    </p:blipFill>
                    <p:spPr bwMode="auto">
                      <a:xfrm>
                        <a:off x="1477046" y="784225"/>
                        <a:ext cx="8407400" cy="5592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Group 32"/>
          <p:cNvGraphicFramePr>
            <a:graphicFrameLocks noGrp="1"/>
          </p:cNvGraphicFramePr>
          <p:nvPr>
            <p:extLst>
              <p:ext uri="{D42A27DB-BD31-4B8C-83A1-F6EECF244321}">
                <p14:modId xmlns:p14="http://schemas.microsoft.com/office/powerpoint/2010/main" val="441602707"/>
              </p:ext>
            </p:extLst>
          </p:nvPr>
        </p:nvGraphicFramePr>
        <p:xfrm>
          <a:off x="96927" y="2101395"/>
          <a:ext cx="1615667" cy="3302000"/>
        </p:xfrm>
        <a:graphic>
          <a:graphicData uri="http://schemas.openxmlformats.org/drawingml/2006/table">
            <a:tbl>
              <a:tblPr/>
              <a:tblGrid>
                <a:gridCol w="240933"/>
                <a:gridCol w="1374734"/>
              </a:tblGrid>
              <a:tr h="6350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1"/>
                          </a:solidFill>
                          <a:effectLst/>
                          <a:latin typeface="Calibri" pitchFamily="34" charset="0"/>
                          <a:cs typeface="Arial" pitchFamily="34" charset="0"/>
                        </a:rPr>
                        <a:t>RIGHT (sum 6 to 10)</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0" marR="0" marT="0" marB="0" horzOverflow="overflow">
                    <a:lnL cap="flat">
                      <a:noFill/>
                    </a:lnL>
                    <a:lnR cap="flat">
                      <a:noFill/>
                    </a:lnR>
                    <a:lnT cap="flat">
                      <a:noFill/>
                    </a:lnT>
                    <a:lnB>
                      <a:noFill/>
                    </a:lnB>
                    <a:lnTlToBr>
                      <a:noFill/>
                    </a:lnTlToBr>
                    <a:lnBlToTr>
                      <a:noFill/>
                    </a:lnBlToTr>
                    <a:noFill/>
                  </a:tcPr>
                </a:tc>
                <a:tc hMerge="1">
                  <a:txBody>
                    <a:bodyPr/>
                    <a:lstStyle/>
                    <a:p>
                      <a:endParaRPr lang="de-DE"/>
                    </a:p>
                  </a:txBody>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accent1"/>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Calibri" pitchFamily="34" charset="0"/>
                          <a:ea typeface="+mn-ea"/>
                          <a:cs typeface="Arial" pitchFamily="34" charset="0"/>
                        </a:rPr>
                        <a:t>Right </a:t>
                      </a:r>
                      <a:endParaRPr kumimoji="0" lang="sr-Latn-CS" sz="1400" b="0" i="0" u="none" strike="noStrike" kern="1200" cap="none" normalizeH="0" baseline="0" dirty="0" smtClean="0">
                        <a:ln>
                          <a:noFill/>
                        </a:ln>
                        <a:solidFill>
                          <a:schemeClr val="tx1"/>
                        </a:solidFill>
                        <a:effectLst/>
                        <a:latin typeface="Calibri" pitchFamily="34" charset="0"/>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Calibri" pitchFamily="34" charset="0"/>
                          <a:ea typeface="+mn-ea"/>
                          <a:cs typeface="Arial" pitchFamily="34" charset="0"/>
                        </a:rPr>
                        <a:t>(sum 8 to 10)</a:t>
                      </a:r>
                      <a:endParaRPr kumimoji="0" lang="de-DE" sz="1400" b="0" i="0" u="none" strike="noStrike" kern="1200" cap="none" normalizeH="0" baseline="0" dirty="0" smtClean="0">
                        <a:ln>
                          <a:noFill/>
                        </a:ln>
                        <a:solidFill>
                          <a:schemeClr val="tx1"/>
                        </a:solidFill>
                        <a:effectLst/>
                        <a:latin typeface="Calibri" pitchFamily="34" charset="0"/>
                        <a:ea typeface="+mn-ea"/>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71C3C1"/>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Right center </a:t>
                      </a:r>
                      <a:endParaRPr kumimoji="0" lang="sr-Latn-CS" sz="14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(sum 6 to 7)</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7979"/>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Left center </a:t>
                      </a:r>
                      <a:endParaRPr kumimoji="0" lang="sr-Latn-CS" sz="14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(sum 4 to 5)</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CC0000"/>
                          </a:solidFill>
                          <a:effectLst/>
                          <a:latin typeface="Calibri" pitchFamily="34" charset="0"/>
                          <a:cs typeface="Arial" pitchFamily="34" charset="0"/>
                          <a:sym typeface="Wingdings 2" pitchFamily="18" charset="2"/>
                        </a:rPr>
                        <a:t></a:t>
                      </a:r>
                      <a:endParaRPr kumimoji="0" lang="de-DE" sz="1800" b="0" i="0" u="none" strike="noStrike" cap="none" normalizeH="0" baseline="0" smtClean="0">
                        <a:ln>
                          <a:noFill/>
                        </a:ln>
                        <a:solidFill>
                          <a:schemeClr val="tx1"/>
                        </a:solidFill>
                        <a:effectLst/>
                        <a:latin typeface="Arial" pitchFamily="34" charset="0"/>
                        <a:cs typeface="Arial" pitchFamily="34" charset="0"/>
                      </a:endParaRPr>
                    </a:p>
                  </a:txBody>
                  <a:tcPr marL="0" marR="0" marT="0" marB="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Left </a:t>
                      </a:r>
                      <a:endParaRPr kumimoji="0" lang="sr-Latn-CS" sz="14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cs typeface="Arial" pitchFamily="34" charset="0"/>
                        </a:rPr>
                        <a:t>(sum 1 to 3)</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36000" marR="0" marT="0" marB="0" horzOverflow="overflow">
                    <a:lnL>
                      <a:noFill/>
                    </a:lnL>
                    <a:lnR cap="flat">
                      <a:noFill/>
                    </a:lnR>
                    <a:lnT>
                      <a:noFill/>
                    </a:lnT>
                    <a:lnB>
                      <a:noFill/>
                    </a:lnB>
                    <a:lnTlToBr>
                      <a:noFill/>
                    </a:lnTlToBr>
                    <a:lnBlToTr>
                      <a:noFill/>
                    </a:lnBlToTr>
                    <a:noFill/>
                  </a:tcPr>
                </a:tc>
              </a:tr>
              <a:tr h="6350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CC0000"/>
                          </a:solidFill>
                          <a:effectLst/>
                          <a:latin typeface="Calibri" pitchFamily="34" charset="0"/>
                          <a:cs typeface="Arial" pitchFamily="34" charset="0"/>
                        </a:rPr>
                        <a:t>LEFT (sum 1 to 5)</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a:txBody>
                  <a:tcPr marL="0" marR="0" marT="0" marB="0" anchor="b" horzOverflow="overflow">
                    <a:lnL cap="flat">
                      <a:noFill/>
                    </a:lnL>
                    <a:lnR cap="flat">
                      <a:noFill/>
                    </a:lnR>
                    <a:lnT>
                      <a:noFill/>
                    </a:lnT>
                    <a:lnB cap="flat">
                      <a:noFill/>
                    </a:lnB>
                    <a:lnTlToBr>
                      <a:noFill/>
                    </a:lnTlToBr>
                    <a:lnBlToTr>
                      <a:noFill/>
                    </a:lnBlToTr>
                    <a:noFill/>
                  </a:tcPr>
                </a:tc>
                <a:tc hMerge="1">
                  <a:txBody>
                    <a:bodyPr/>
                    <a:lstStyle/>
                    <a:p>
                      <a:endParaRPr lang="de-DE"/>
                    </a:p>
                  </a:txBody>
                  <a:tcPr/>
                </a:tc>
              </a:tr>
            </a:tbl>
          </a:graphicData>
        </a:graphic>
      </p:graphicFrame>
    </p:spTree>
    <p:extLst>
      <p:ext uri="{BB962C8B-B14F-4D97-AF65-F5344CB8AC3E}">
        <p14:creationId xmlns:p14="http://schemas.microsoft.com/office/powerpoint/2010/main" val="1454647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016" y="50083"/>
            <a:ext cx="8842519" cy="664797"/>
          </a:xfrm>
        </p:spPr>
        <p:txBody>
          <a:bodyPr/>
          <a:lstStyle/>
          <a:p>
            <a:r>
              <a:rPr lang="sr-Latn-RS" dirty="0" smtClean="0"/>
              <a:t>Do </a:t>
            </a:r>
            <a:r>
              <a:rPr lang="sr-Latn-RS" dirty="0"/>
              <a:t>you consider yourself...</a:t>
            </a:r>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54</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3654806073"/>
              </p:ext>
            </p:extLst>
          </p:nvPr>
        </p:nvGraphicFramePr>
        <p:xfrm>
          <a:off x="177800" y="652463"/>
          <a:ext cx="9631363" cy="5807075"/>
        </p:xfrm>
        <a:graphic>
          <a:graphicData uri="http://schemas.openxmlformats.org/presentationml/2006/ole">
            <mc:AlternateContent xmlns:mc="http://schemas.openxmlformats.org/markup-compatibility/2006">
              <mc:Choice xmlns:v="urn:schemas-microsoft-com:vml" Requires="v">
                <p:oleObj spid="_x0000_s74869" name="Chart" r:id="rId4" imgW="9658484" imgH="5819768" progId="MSGraph.Chart.8">
                  <p:embed followColorScheme="full"/>
                </p:oleObj>
              </mc:Choice>
              <mc:Fallback>
                <p:oleObj name="Chart" r:id="rId4" imgW="9658484" imgH="5819768" progId="MSGraph.Chart.8">
                  <p:embed followColorScheme="full"/>
                  <p:pic>
                    <p:nvPicPr>
                      <p:cNvPr id="0" name=""/>
                      <p:cNvPicPr>
                        <a:picLocks noChangeArrowheads="1"/>
                      </p:cNvPicPr>
                      <p:nvPr/>
                    </p:nvPicPr>
                    <p:blipFill>
                      <a:blip r:embed="rId5"/>
                      <a:srcRect/>
                      <a:stretch>
                        <a:fillRect/>
                      </a:stretch>
                    </p:blipFill>
                    <p:spPr bwMode="gray">
                      <a:xfrm>
                        <a:off x="177800" y="652463"/>
                        <a:ext cx="9631363" cy="580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
        <p:nvSpPr>
          <p:cNvPr id="42" name="Rectangle 41"/>
          <p:cNvSpPr/>
          <p:nvPr/>
        </p:nvSpPr>
        <p:spPr>
          <a:xfrm rot="16200000">
            <a:off x="1250000" y="2970039"/>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43" name="Rectangle 42"/>
          <p:cNvSpPr/>
          <p:nvPr/>
        </p:nvSpPr>
        <p:spPr>
          <a:xfrm rot="16200000">
            <a:off x="-311074" y="5281542"/>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1692948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016" y="50083"/>
            <a:ext cx="8842519" cy="664797"/>
          </a:xfrm>
        </p:spPr>
        <p:txBody>
          <a:bodyPr/>
          <a:lstStyle/>
          <a:p>
            <a:r>
              <a:rPr lang="sr-Latn-RS" dirty="0" smtClean="0"/>
              <a:t>Do </a:t>
            </a:r>
            <a:r>
              <a:rPr lang="sr-Latn-RS" dirty="0"/>
              <a:t>you consider yourself...</a:t>
            </a:r>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55</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925056504"/>
              </p:ext>
            </p:extLst>
          </p:nvPr>
        </p:nvGraphicFramePr>
        <p:xfrm>
          <a:off x="119063" y="628650"/>
          <a:ext cx="9690100" cy="5926138"/>
        </p:xfrm>
        <a:graphic>
          <a:graphicData uri="http://schemas.openxmlformats.org/presentationml/2006/ole">
            <mc:AlternateContent xmlns:mc="http://schemas.openxmlformats.org/markup-compatibility/2006">
              <mc:Choice xmlns:v="urn:schemas-microsoft-com:vml" Requires="v">
                <p:oleObj spid="_x0000_s160792" name="Chart" r:id="rId4" imgW="9715442" imgH="5943667" progId="MSGraph.Chart.8">
                  <p:embed followColorScheme="full"/>
                </p:oleObj>
              </mc:Choice>
              <mc:Fallback>
                <p:oleObj name="Chart" r:id="rId4" imgW="9715442" imgH="5943667" progId="MSGraph.Chart.8">
                  <p:embed followColorScheme="full"/>
                  <p:pic>
                    <p:nvPicPr>
                      <p:cNvPr id="0" name=""/>
                      <p:cNvPicPr>
                        <a:picLocks noChangeArrowheads="1"/>
                      </p:cNvPicPr>
                      <p:nvPr/>
                    </p:nvPicPr>
                    <p:blipFill>
                      <a:blip r:embed="rId5"/>
                      <a:srcRect/>
                      <a:stretch>
                        <a:fillRect/>
                      </a:stretch>
                    </p:blipFill>
                    <p:spPr bwMode="gray">
                      <a:xfrm>
                        <a:off x="119063" y="628650"/>
                        <a:ext cx="9690100" cy="592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Tree>
    <p:extLst>
      <p:ext uri="{BB962C8B-B14F-4D97-AF65-F5344CB8AC3E}">
        <p14:creationId xmlns:p14="http://schemas.microsoft.com/office/powerpoint/2010/main" val="211866181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016" y="44624"/>
            <a:ext cx="8842519" cy="664797"/>
          </a:xfrm>
        </p:spPr>
        <p:txBody>
          <a:bodyPr/>
          <a:lstStyle/>
          <a:p>
            <a:r>
              <a:rPr lang="sr-Latn-RS" dirty="0" smtClean="0"/>
              <a:t>Do </a:t>
            </a:r>
            <a:r>
              <a:rPr lang="sr-Latn-RS" dirty="0"/>
              <a:t>you consider yourself...</a:t>
            </a:r>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56</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615073629"/>
              </p:ext>
            </p:extLst>
          </p:nvPr>
        </p:nvGraphicFramePr>
        <p:xfrm>
          <a:off x="130175" y="593725"/>
          <a:ext cx="9713913" cy="5878513"/>
        </p:xfrm>
        <a:graphic>
          <a:graphicData uri="http://schemas.openxmlformats.org/presentationml/2006/ole">
            <mc:AlternateContent xmlns:mc="http://schemas.openxmlformats.org/markup-compatibility/2006">
              <mc:Choice xmlns:v="urn:schemas-microsoft-com:vml" Requires="v">
                <p:oleObj spid="_x0000_s97356" name="Chart" r:id="rId4" imgW="9734608" imgH="5895889" progId="MSGraph.Chart.8">
                  <p:embed followColorScheme="full"/>
                </p:oleObj>
              </mc:Choice>
              <mc:Fallback>
                <p:oleObj name="Chart" r:id="rId4" imgW="9734608" imgH="5895889" progId="MSGraph.Chart.8">
                  <p:embed followColorScheme="full"/>
                  <p:pic>
                    <p:nvPicPr>
                      <p:cNvPr id="0" name=""/>
                      <p:cNvPicPr>
                        <a:picLocks noChangeArrowheads="1"/>
                      </p:cNvPicPr>
                      <p:nvPr/>
                    </p:nvPicPr>
                    <p:blipFill>
                      <a:blip r:embed="rId5"/>
                      <a:srcRect/>
                      <a:stretch>
                        <a:fillRect/>
                      </a:stretch>
                    </p:blipFill>
                    <p:spPr bwMode="gray">
                      <a:xfrm>
                        <a:off x="130175" y="593725"/>
                        <a:ext cx="9713913" cy="587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Rectangle 16"/>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Tree>
    <p:extLst>
      <p:ext uri="{BB962C8B-B14F-4D97-AF65-F5344CB8AC3E}">
        <p14:creationId xmlns:p14="http://schemas.microsoft.com/office/powerpoint/2010/main" val="259213232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THEY PERCEIVE THEMSELVES?</a:t>
            </a:r>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57</a:t>
            </a:fld>
            <a:endParaRPr lang="de-DE" dirty="0"/>
          </a:p>
        </p:txBody>
      </p:sp>
      <p:sp>
        <p:nvSpPr>
          <p:cNvPr id="4" name="TextBox 3"/>
          <p:cNvSpPr txBox="1"/>
          <p:nvPr/>
        </p:nvSpPr>
        <p:spPr>
          <a:xfrm>
            <a:off x="428498" y="1340768"/>
            <a:ext cx="8814979" cy="3785652"/>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defTabSz="406400"/>
            <a:endParaRPr lang="en-US" sz="1600" dirty="0"/>
          </a:p>
          <a:p>
            <a:pPr defTabSz="406400"/>
            <a:r>
              <a:rPr lang="en-US" sz="1600" dirty="0" smtClean="0"/>
              <a:t>Most </a:t>
            </a:r>
            <a:r>
              <a:rPr lang="en-US" sz="1600" dirty="0"/>
              <a:t>people consider themselves primary the citizens of the country they live in (47%). Slightly over 10% of people living in 15 EU countries claim they are primarily citizens of Europe (11%) and about ¼ perceive themselves as members of their nation (24</a:t>
            </a:r>
            <a:r>
              <a:rPr lang="en-US" sz="1600" dirty="0" smtClean="0"/>
              <a:t>%).</a:t>
            </a:r>
          </a:p>
          <a:p>
            <a:pPr marL="0" indent="0" defTabSz="406400">
              <a:buNone/>
            </a:pPr>
            <a:endParaRPr lang="en-US" sz="1600" dirty="0"/>
          </a:p>
          <a:p>
            <a:pPr defTabSz="406400"/>
            <a:r>
              <a:rPr lang="en-US" sz="1600" dirty="0" smtClean="0"/>
              <a:t>That </a:t>
            </a:r>
            <a:r>
              <a:rPr lang="en-US" sz="1600" dirty="0"/>
              <a:t>they are </a:t>
            </a:r>
            <a:r>
              <a:rPr lang="en-US" sz="1600" dirty="0" smtClean="0"/>
              <a:t>primarily </a:t>
            </a:r>
            <a:r>
              <a:rPr lang="en-US" sz="1600" dirty="0"/>
              <a:t>citizens of Europe claim more people living in Poland (19%), Romania (17%), Italy (16%), France (14%) and Germany (14%). Citizens of Denmark (58%), Poland (45%), Netherlands (43%), and Hungary (35%) </a:t>
            </a:r>
            <a:r>
              <a:rPr lang="en-US" sz="1600" dirty="0" smtClean="0"/>
              <a:t>perceive </a:t>
            </a:r>
            <a:r>
              <a:rPr lang="en-US" sz="1600" dirty="0"/>
              <a:t>themselves as a member of the nation more often than European average. Stronger identification with the country they live in is a characteristic of 67% citizens of Romania, 64% of Sweden, 62% of Austria, 56% of UK</a:t>
            </a:r>
            <a:r>
              <a:rPr lang="en-US" sz="1600" dirty="0" smtClean="0"/>
              <a:t>.</a:t>
            </a:r>
          </a:p>
          <a:p>
            <a:pPr marL="0" indent="0" defTabSz="406400">
              <a:buNone/>
            </a:pPr>
            <a:endParaRPr lang="en-US" sz="1600" dirty="0"/>
          </a:p>
          <a:p>
            <a:pPr defTabSz="406400"/>
            <a:r>
              <a:rPr lang="en-US" sz="1600" dirty="0" smtClean="0"/>
              <a:t>Voters </a:t>
            </a:r>
            <a:r>
              <a:rPr lang="en-US" sz="1600" dirty="0"/>
              <a:t>of S&amp;D (18%), EPP (18%), G/EFA (17%) and ALDE (15%) more often identify themselves as citizens of </a:t>
            </a:r>
            <a:r>
              <a:rPr lang="en-US" sz="1600" dirty="0" smtClean="0"/>
              <a:t>Europe </a:t>
            </a:r>
            <a:r>
              <a:rPr lang="en-US" sz="1600" dirty="0"/>
              <a:t>than on total (11%). ECR (46%), ALDE (34%) and EPP (20%) supporters more often </a:t>
            </a:r>
            <a:r>
              <a:rPr lang="en-US" sz="1600" dirty="0" smtClean="0"/>
              <a:t>identify themselves </a:t>
            </a:r>
            <a:r>
              <a:rPr lang="en-US" sz="1600" dirty="0"/>
              <a:t>as members of their nation.</a:t>
            </a:r>
          </a:p>
          <a:p>
            <a:endParaRPr lang="en-US" sz="1600" dirty="0"/>
          </a:p>
        </p:txBody>
      </p:sp>
    </p:spTree>
    <p:extLst>
      <p:ext uri="{BB962C8B-B14F-4D97-AF65-F5344CB8AC3E}">
        <p14:creationId xmlns:p14="http://schemas.microsoft.com/office/powerpoint/2010/main" val="23111921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People </a:t>
            </a:r>
            <a:r>
              <a:rPr lang="en-US" dirty="0"/>
              <a:t>have different opinions on the European Union... Which of the following statements is closest to your opinion?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58</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3943057903"/>
              </p:ext>
            </p:extLst>
          </p:nvPr>
        </p:nvGraphicFramePr>
        <p:xfrm>
          <a:off x="58738" y="558800"/>
          <a:ext cx="9761537" cy="6032500"/>
        </p:xfrm>
        <a:graphic>
          <a:graphicData uri="http://schemas.openxmlformats.org/presentationml/2006/ole">
            <mc:AlternateContent xmlns:mc="http://schemas.openxmlformats.org/markup-compatibility/2006">
              <mc:Choice xmlns:v="urn:schemas-microsoft-com:vml" Requires="v">
                <p:oleObj spid="_x0000_s75887" name="Chart" r:id="rId4" imgW="9801283" imgH="6057849" progId="MSGraph.Chart.8">
                  <p:embed followColorScheme="full"/>
                </p:oleObj>
              </mc:Choice>
              <mc:Fallback>
                <p:oleObj name="Chart" r:id="rId4" imgW="9801283" imgH="6057849" progId="MSGraph.Chart.8">
                  <p:embed followColorScheme="full"/>
                  <p:pic>
                    <p:nvPicPr>
                      <p:cNvPr id="0" name=""/>
                      <p:cNvPicPr>
                        <a:picLocks noChangeArrowheads="1"/>
                      </p:cNvPicPr>
                      <p:nvPr/>
                    </p:nvPicPr>
                    <p:blipFill>
                      <a:blip r:embed="rId5"/>
                      <a:srcRect/>
                      <a:stretch>
                        <a:fillRect/>
                      </a:stretch>
                    </p:blipFill>
                    <p:spPr bwMode="gray">
                      <a:xfrm>
                        <a:off x="58738" y="558800"/>
                        <a:ext cx="9761537" cy="603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
        <p:nvSpPr>
          <p:cNvPr id="42" name="Rectangle 41"/>
          <p:cNvSpPr/>
          <p:nvPr/>
        </p:nvSpPr>
        <p:spPr>
          <a:xfrm rot="16200000">
            <a:off x="1140816" y="3022689"/>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43" name="Rectangle 42"/>
          <p:cNvSpPr/>
          <p:nvPr/>
        </p:nvSpPr>
        <p:spPr>
          <a:xfrm rot="16200000">
            <a:off x="-311074" y="4251262"/>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41808751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People </a:t>
            </a:r>
            <a:r>
              <a:rPr lang="en-US" dirty="0"/>
              <a:t>have different opinions on the European Union... Which of the following statements is closest to your opinion?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59</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046496128"/>
              </p:ext>
            </p:extLst>
          </p:nvPr>
        </p:nvGraphicFramePr>
        <p:xfrm>
          <a:off x="58738" y="558800"/>
          <a:ext cx="9761537" cy="6032500"/>
        </p:xfrm>
        <a:graphic>
          <a:graphicData uri="http://schemas.openxmlformats.org/presentationml/2006/ole">
            <mc:AlternateContent xmlns:mc="http://schemas.openxmlformats.org/markup-compatibility/2006">
              <mc:Choice xmlns:v="urn:schemas-microsoft-com:vml" Requires="v">
                <p:oleObj spid="_x0000_s161813" name="Chart" r:id="rId4" imgW="9801283" imgH="6057849" progId="MSGraph.Chart.8">
                  <p:embed followColorScheme="full"/>
                </p:oleObj>
              </mc:Choice>
              <mc:Fallback>
                <p:oleObj name="Chart" r:id="rId4" imgW="9801283" imgH="6057849" progId="MSGraph.Chart.8">
                  <p:embed followColorScheme="full"/>
                  <p:pic>
                    <p:nvPicPr>
                      <p:cNvPr id="0" name=""/>
                      <p:cNvPicPr>
                        <a:picLocks noChangeArrowheads="1"/>
                      </p:cNvPicPr>
                      <p:nvPr/>
                    </p:nvPicPr>
                    <p:blipFill>
                      <a:blip r:embed="rId5"/>
                      <a:srcRect/>
                      <a:stretch>
                        <a:fillRect/>
                      </a:stretch>
                    </p:blipFill>
                    <p:spPr bwMode="gray">
                      <a:xfrm>
                        <a:off x="58738" y="558800"/>
                        <a:ext cx="9761537" cy="603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Tree>
    <p:extLst>
      <p:ext uri="{BB962C8B-B14F-4D97-AF65-F5344CB8AC3E}">
        <p14:creationId xmlns:p14="http://schemas.microsoft.com/office/powerpoint/2010/main" val="35985733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439113" cy="664797"/>
          </a:xfrm>
        </p:spPr>
        <p:txBody>
          <a:bodyPr/>
          <a:lstStyle/>
          <a:p>
            <a:pPr algn="just"/>
            <a:r>
              <a:rPr lang="en-US" dirty="0" smtClean="0"/>
              <a:t>People </a:t>
            </a:r>
            <a:r>
              <a:rPr lang="en-US" dirty="0"/>
              <a:t>have different opinions on the European Union... Which of the following statements is closest to your opinion?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60</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555934236"/>
              </p:ext>
            </p:extLst>
          </p:nvPr>
        </p:nvGraphicFramePr>
        <p:xfrm>
          <a:off x="58738" y="636905"/>
          <a:ext cx="9761537" cy="6032500"/>
        </p:xfrm>
        <a:graphic>
          <a:graphicData uri="http://schemas.openxmlformats.org/presentationml/2006/ole">
            <mc:AlternateContent xmlns:mc="http://schemas.openxmlformats.org/markup-compatibility/2006">
              <mc:Choice xmlns:v="urn:schemas-microsoft-com:vml" Requires="v">
                <p:oleObj spid="_x0000_s162839" name="Chart" r:id="rId4" imgW="9801283" imgH="6057849" progId="MSGraph.Chart.8">
                  <p:embed followColorScheme="full"/>
                </p:oleObj>
              </mc:Choice>
              <mc:Fallback>
                <p:oleObj name="Chart" r:id="rId4" imgW="9801283" imgH="6057849" progId="MSGraph.Chart.8">
                  <p:embed followColorScheme="full"/>
                  <p:pic>
                    <p:nvPicPr>
                      <p:cNvPr id="0" name=""/>
                      <p:cNvPicPr>
                        <a:picLocks noChangeArrowheads="1"/>
                      </p:cNvPicPr>
                      <p:nvPr/>
                    </p:nvPicPr>
                    <p:blipFill>
                      <a:blip r:embed="rId5"/>
                      <a:srcRect/>
                      <a:stretch>
                        <a:fillRect/>
                      </a:stretch>
                    </p:blipFill>
                    <p:spPr bwMode="gray">
                      <a:xfrm>
                        <a:off x="58738" y="636905"/>
                        <a:ext cx="9761537" cy="603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Tree>
    <p:extLst>
      <p:ext uri="{BB962C8B-B14F-4D97-AF65-F5344CB8AC3E}">
        <p14:creationId xmlns:p14="http://schemas.microsoft.com/office/powerpoint/2010/main" val="27880457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In </a:t>
            </a:r>
            <a:r>
              <a:rPr lang="en-US" dirty="0"/>
              <a:t>your opinion, what will happen with the European Union in the future?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61</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1520172187"/>
              </p:ext>
            </p:extLst>
          </p:nvPr>
        </p:nvGraphicFramePr>
        <p:xfrm>
          <a:off x="23813" y="474663"/>
          <a:ext cx="9726612" cy="6199187"/>
        </p:xfrm>
        <a:graphic>
          <a:graphicData uri="http://schemas.openxmlformats.org/presentationml/2006/ole">
            <mc:AlternateContent xmlns:mc="http://schemas.openxmlformats.org/markup-compatibility/2006">
              <mc:Choice xmlns:v="urn:schemas-microsoft-com:vml" Requires="v">
                <p:oleObj spid="_x0000_s76912" name="Chart" r:id="rId4" imgW="9753504" imgH="6219810" progId="MSGraph.Chart.8">
                  <p:embed followColorScheme="full"/>
                </p:oleObj>
              </mc:Choice>
              <mc:Fallback>
                <p:oleObj name="Chart" r:id="rId4" imgW="9753504" imgH="6219810" progId="MSGraph.Chart.8">
                  <p:embed followColorScheme="full"/>
                  <p:pic>
                    <p:nvPicPr>
                      <p:cNvPr id="0" name=""/>
                      <p:cNvPicPr>
                        <a:picLocks noChangeArrowheads="1"/>
                      </p:cNvPicPr>
                      <p:nvPr/>
                    </p:nvPicPr>
                    <p:blipFill>
                      <a:blip r:embed="rId5"/>
                      <a:srcRect/>
                      <a:stretch>
                        <a:fillRect/>
                      </a:stretch>
                    </p:blipFill>
                    <p:spPr bwMode="gray">
                      <a:xfrm>
                        <a:off x="23813" y="474663"/>
                        <a:ext cx="9726612" cy="619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
        <p:nvSpPr>
          <p:cNvPr id="42" name="Rectangle 41"/>
          <p:cNvSpPr/>
          <p:nvPr/>
        </p:nvSpPr>
        <p:spPr>
          <a:xfrm rot="16200000">
            <a:off x="1113519" y="3312573"/>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43" name="Rectangle 42"/>
          <p:cNvSpPr/>
          <p:nvPr/>
        </p:nvSpPr>
        <p:spPr>
          <a:xfrm rot="16200000">
            <a:off x="-338370" y="4461179"/>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220324726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In </a:t>
            </a:r>
            <a:r>
              <a:rPr lang="en-US" dirty="0"/>
              <a:t>your opinion, what will happen with the European Union in the future?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62</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732029545"/>
              </p:ext>
            </p:extLst>
          </p:nvPr>
        </p:nvGraphicFramePr>
        <p:xfrm>
          <a:off x="23813" y="474663"/>
          <a:ext cx="9726612" cy="6199187"/>
        </p:xfrm>
        <a:graphic>
          <a:graphicData uri="http://schemas.openxmlformats.org/presentationml/2006/ole">
            <mc:AlternateContent xmlns:mc="http://schemas.openxmlformats.org/markup-compatibility/2006">
              <mc:Choice xmlns:v="urn:schemas-microsoft-com:vml" Requires="v">
                <p:oleObj spid="_x0000_s164884" name="Chart" r:id="rId4" imgW="9753504" imgH="6219810" progId="MSGraph.Chart.8">
                  <p:embed followColorScheme="full"/>
                </p:oleObj>
              </mc:Choice>
              <mc:Fallback>
                <p:oleObj name="Chart" r:id="rId4" imgW="9753504" imgH="6219810" progId="MSGraph.Chart.8">
                  <p:embed followColorScheme="full"/>
                  <p:pic>
                    <p:nvPicPr>
                      <p:cNvPr id="0" name=""/>
                      <p:cNvPicPr>
                        <a:picLocks noChangeArrowheads="1"/>
                      </p:cNvPicPr>
                      <p:nvPr/>
                    </p:nvPicPr>
                    <p:blipFill>
                      <a:blip r:embed="rId5"/>
                      <a:srcRect/>
                      <a:stretch>
                        <a:fillRect/>
                      </a:stretch>
                    </p:blipFill>
                    <p:spPr bwMode="gray">
                      <a:xfrm>
                        <a:off x="23813" y="474663"/>
                        <a:ext cx="9726612" cy="619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Tree>
    <p:extLst>
      <p:ext uri="{BB962C8B-B14F-4D97-AF65-F5344CB8AC3E}">
        <p14:creationId xmlns:p14="http://schemas.microsoft.com/office/powerpoint/2010/main" val="85721896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r>
              <a:rPr lang="en-US" dirty="0" smtClean="0"/>
              <a:t>In </a:t>
            </a:r>
            <a:r>
              <a:rPr lang="en-US" dirty="0"/>
              <a:t>your opinion, what will happen with the European Union in the future?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63</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4113594497"/>
              </p:ext>
            </p:extLst>
          </p:nvPr>
        </p:nvGraphicFramePr>
        <p:xfrm>
          <a:off x="23813" y="474663"/>
          <a:ext cx="9726612" cy="6199187"/>
        </p:xfrm>
        <a:graphic>
          <a:graphicData uri="http://schemas.openxmlformats.org/presentationml/2006/ole">
            <mc:AlternateContent xmlns:mc="http://schemas.openxmlformats.org/markup-compatibility/2006">
              <mc:Choice xmlns:v="urn:schemas-microsoft-com:vml" Requires="v">
                <p:oleObj spid="_x0000_s165909" name="Chart" r:id="rId4" imgW="9753504" imgH="6219810" progId="MSGraph.Chart.8">
                  <p:embed followColorScheme="full"/>
                </p:oleObj>
              </mc:Choice>
              <mc:Fallback>
                <p:oleObj name="Chart" r:id="rId4" imgW="9753504" imgH="6219810" progId="MSGraph.Chart.8">
                  <p:embed followColorScheme="full"/>
                  <p:pic>
                    <p:nvPicPr>
                      <p:cNvPr id="0" name=""/>
                      <p:cNvPicPr>
                        <a:picLocks noChangeArrowheads="1"/>
                      </p:cNvPicPr>
                      <p:nvPr/>
                    </p:nvPicPr>
                    <p:blipFill>
                      <a:blip r:embed="rId5"/>
                      <a:srcRect/>
                      <a:stretch>
                        <a:fillRect/>
                      </a:stretch>
                    </p:blipFill>
                    <p:spPr bwMode="gray">
                      <a:xfrm>
                        <a:off x="23813" y="474663"/>
                        <a:ext cx="9726612" cy="619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Tree>
    <p:extLst>
      <p:ext uri="{BB962C8B-B14F-4D97-AF65-F5344CB8AC3E}">
        <p14:creationId xmlns:p14="http://schemas.microsoft.com/office/powerpoint/2010/main" val="89960014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016" y="50083"/>
            <a:ext cx="8842519" cy="664797"/>
          </a:xfrm>
        </p:spPr>
        <p:txBody>
          <a:bodyPr/>
          <a:lstStyle/>
          <a:p>
            <a:r>
              <a:rPr lang="en-US" dirty="0" smtClean="0"/>
              <a:t>In </a:t>
            </a:r>
            <a:r>
              <a:rPr lang="en-US" dirty="0"/>
              <a:t>your opinion, for how long will the European Union survive</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64</a:t>
            </a:fld>
            <a:endParaRPr lang="de-DE" dirty="0"/>
          </a:p>
        </p:txBody>
      </p:sp>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5" name="Object 4"/>
          <p:cNvGraphicFramePr>
            <a:graphicFrameLocks/>
          </p:cNvGraphicFramePr>
          <p:nvPr>
            <p:extLst>
              <p:ext uri="{D42A27DB-BD31-4B8C-83A1-F6EECF244321}">
                <p14:modId xmlns:p14="http://schemas.microsoft.com/office/powerpoint/2010/main" val="3029671252"/>
              </p:ext>
            </p:extLst>
          </p:nvPr>
        </p:nvGraphicFramePr>
        <p:xfrm>
          <a:off x="64954" y="461552"/>
          <a:ext cx="9726612" cy="6199187"/>
        </p:xfrm>
        <a:graphic>
          <a:graphicData uri="http://schemas.openxmlformats.org/presentationml/2006/ole">
            <mc:AlternateContent xmlns:mc="http://schemas.openxmlformats.org/markup-compatibility/2006">
              <mc:Choice xmlns:v="urn:schemas-microsoft-com:vml" Requires="v">
                <p:oleObj spid="_x0000_s77937" name="Chart" r:id="rId4" imgW="9753504" imgH="6219810" progId="MSGraph.Chart.8">
                  <p:embed followColorScheme="full"/>
                </p:oleObj>
              </mc:Choice>
              <mc:Fallback>
                <p:oleObj name="Chart" r:id="rId4" imgW="9753504" imgH="6219810" progId="MSGraph.Chart.8">
                  <p:embed followColorScheme="full"/>
                  <p:pic>
                    <p:nvPicPr>
                      <p:cNvPr id="0" name="Object 3"/>
                      <p:cNvPicPr>
                        <a:picLocks noChangeArrowheads="1"/>
                      </p:cNvPicPr>
                      <p:nvPr/>
                    </p:nvPicPr>
                    <p:blipFill>
                      <a:blip r:embed="rId5"/>
                      <a:srcRect/>
                      <a:stretch>
                        <a:fillRect/>
                      </a:stretch>
                    </p:blipFill>
                    <p:spPr bwMode="gray">
                      <a:xfrm>
                        <a:off x="64954" y="461552"/>
                        <a:ext cx="9726612" cy="619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 name="Rectangle 41"/>
          <p:cNvSpPr/>
          <p:nvPr/>
        </p:nvSpPr>
        <p:spPr>
          <a:xfrm rot="16200000">
            <a:off x="1147707" y="2924623"/>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43" name="Rectangle 42"/>
          <p:cNvSpPr/>
          <p:nvPr/>
        </p:nvSpPr>
        <p:spPr>
          <a:xfrm rot="16200000">
            <a:off x="-304182" y="4242811"/>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227258977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016" y="50083"/>
            <a:ext cx="8842519" cy="664797"/>
          </a:xfrm>
        </p:spPr>
        <p:txBody>
          <a:bodyPr/>
          <a:lstStyle/>
          <a:p>
            <a:r>
              <a:rPr lang="en-US" dirty="0" smtClean="0"/>
              <a:t>In </a:t>
            </a:r>
            <a:r>
              <a:rPr lang="en-US" dirty="0"/>
              <a:t>your opinion, for how long will the European Union survive</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65</a:t>
            </a:fld>
            <a:endParaRPr lang="de-DE" dirty="0"/>
          </a:p>
        </p:txBody>
      </p:sp>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5" name="Object 4"/>
          <p:cNvGraphicFramePr>
            <a:graphicFrameLocks/>
          </p:cNvGraphicFramePr>
          <p:nvPr>
            <p:extLst>
              <p:ext uri="{D42A27DB-BD31-4B8C-83A1-F6EECF244321}">
                <p14:modId xmlns:p14="http://schemas.microsoft.com/office/powerpoint/2010/main" val="2682851553"/>
              </p:ext>
            </p:extLst>
          </p:nvPr>
        </p:nvGraphicFramePr>
        <p:xfrm>
          <a:off x="23813" y="474663"/>
          <a:ext cx="9726612" cy="6199187"/>
        </p:xfrm>
        <a:graphic>
          <a:graphicData uri="http://schemas.openxmlformats.org/presentationml/2006/ole">
            <mc:AlternateContent xmlns:mc="http://schemas.openxmlformats.org/markup-compatibility/2006">
              <mc:Choice xmlns:v="urn:schemas-microsoft-com:vml" Requires="v">
                <p:oleObj spid="_x0000_s166930" name="Chart" r:id="rId4" imgW="9753504" imgH="6219810" progId="MSGraph.Chart.8">
                  <p:embed followColorScheme="full"/>
                </p:oleObj>
              </mc:Choice>
              <mc:Fallback>
                <p:oleObj name="Chart" r:id="rId4" imgW="9753504" imgH="6219810" progId="MSGraph.Chart.8">
                  <p:embed followColorScheme="full"/>
                  <p:pic>
                    <p:nvPicPr>
                      <p:cNvPr id="0" name=""/>
                      <p:cNvPicPr>
                        <a:picLocks noChangeArrowheads="1"/>
                      </p:cNvPicPr>
                      <p:nvPr/>
                    </p:nvPicPr>
                    <p:blipFill>
                      <a:blip r:embed="rId5"/>
                      <a:srcRect/>
                      <a:stretch>
                        <a:fillRect/>
                      </a:stretch>
                    </p:blipFill>
                    <p:spPr bwMode="gray">
                      <a:xfrm>
                        <a:off x="23813" y="474663"/>
                        <a:ext cx="9726612" cy="619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739084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016" y="50083"/>
            <a:ext cx="8842519" cy="664797"/>
          </a:xfrm>
        </p:spPr>
        <p:txBody>
          <a:bodyPr/>
          <a:lstStyle/>
          <a:p>
            <a:r>
              <a:rPr lang="en-US" dirty="0" smtClean="0"/>
              <a:t>In </a:t>
            </a:r>
            <a:r>
              <a:rPr lang="en-US" dirty="0"/>
              <a:t>your opinion, for how long will the European Union survive</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66</a:t>
            </a:fld>
            <a:endParaRPr lang="de-DE" dirty="0"/>
          </a:p>
        </p:txBody>
      </p:sp>
      <p:sp>
        <p:nvSpPr>
          <p:cNvPr id="41" name="Rectangle 40"/>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5" name="Object 4"/>
          <p:cNvGraphicFramePr>
            <a:graphicFrameLocks/>
          </p:cNvGraphicFramePr>
          <p:nvPr>
            <p:extLst>
              <p:ext uri="{D42A27DB-BD31-4B8C-83A1-F6EECF244321}">
                <p14:modId xmlns:p14="http://schemas.microsoft.com/office/powerpoint/2010/main" val="2764862614"/>
              </p:ext>
            </p:extLst>
          </p:nvPr>
        </p:nvGraphicFramePr>
        <p:xfrm>
          <a:off x="23813" y="474663"/>
          <a:ext cx="9726612" cy="6199187"/>
        </p:xfrm>
        <a:graphic>
          <a:graphicData uri="http://schemas.openxmlformats.org/presentationml/2006/ole">
            <mc:AlternateContent xmlns:mc="http://schemas.openxmlformats.org/markup-compatibility/2006">
              <mc:Choice xmlns:v="urn:schemas-microsoft-com:vml" Requires="v">
                <p:oleObj spid="_x0000_s167956" name="Chart" r:id="rId4" imgW="9753504" imgH="6219810" progId="MSGraph.Chart.8">
                  <p:embed followColorScheme="full"/>
                </p:oleObj>
              </mc:Choice>
              <mc:Fallback>
                <p:oleObj name="Chart" r:id="rId4" imgW="9753504" imgH="6219810" progId="MSGraph.Chart.8">
                  <p:embed followColorScheme="full"/>
                  <p:pic>
                    <p:nvPicPr>
                      <p:cNvPr id="0" name=""/>
                      <p:cNvPicPr>
                        <a:picLocks noChangeArrowheads="1"/>
                      </p:cNvPicPr>
                      <p:nvPr/>
                    </p:nvPicPr>
                    <p:blipFill>
                      <a:blip r:embed="rId5"/>
                      <a:srcRect/>
                      <a:stretch>
                        <a:fillRect/>
                      </a:stretch>
                    </p:blipFill>
                    <p:spPr bwMode="gray">
                      <a:xfrm>
                        <a:off x="23813" y="474663"/>
                        <a:ext cx="9726612" cy="619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959766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OPINION </a:t>
            </a:r>
            <a:r>
              <a:rPr lang="en-US" dirty="0"/>
              <a:t>ON THE EU</a:t>
            </a:r>
            <a:r>
              <a:rPr lang="en-US" dirty="0" smtClean="0"/>
              <a:t>? (1)</a:t>
            </a:r>
            <a:endParaRPr lang="en-U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67</a:t>
            </a:fld>
            <a:endParaRPr lang="de-DE" dirty="0"/>
          </a:p>
        </p:txBody>
      </p:sp>
      <p:sp>
        <p:nvSpPr>
          <p:cNvPr id="4" name="TextBox 3"/>
          <p:cNvSpPr txBox="1"/>
          <p:nvPr/>
        </p:nvSpPr>
        <p:spPr>
          <a:xfrm>
            <a:off x="116463" y="836712"/>
            <a:ext cx="9361040" cy="5047536"/>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defTabSz="406400"/>
            <a:endParaRPr lang="en-US" sz="1600" dirty="0"/>
          </a:p>
          <a:p>
            <a:pPr defTabSz="406400"/>
            <a:r>
              <a:rPr lang="en-US" sz="1600" dirty="0" smtClean="0"/>
              <a:t>17.4</a:t>
            </a:r>
            <a:r>
              <a:rPr lang="en-US" sz="1600" dirty="0"/>
              <a:t>% of people living in 15 EU countries believe EU is a very bad option for the country they live in; this is an attitude of 34% of Slovenians, 25% of Austrians and Croats, 23% of Italians</a:t>
            </a:r>
            <a:r>
              <a:rPr lang="en-US" sz="1600" dirty="0" smtClean="0"/>
              <a:t>.</a:t>
            </a:r>
          </a:p>
          <a:p>
            <a:pPr marL="0" indent="0" defTabSz="406400">
              <a:buNone/>
            </a:pPr>
            <a:endParaRPr lang="en-US" sz="1600" dirty="0"/>
          </a:p>
          <a:p>
            <a:pPr defTabSz="406400"/>
            <a:r>
              <a:rPr lang="en-US" sz="1600" dirty="0" smtClean="0"/>
              <a:t>Moreover</a:t>
            </a:r>
            <a:r>
              <a:rPr lang="en-US" sz="1600" dirty="0"/>
              <a:t>, 22% of EU citizens believe EU is necessary evil they accept because of the lack of other ideas. In total, there is 40% of citizens who think EU is not a good option for themselves and country they live in. Less than 1/3 of people from 15 </a:t>
            </a:r>
            <a:r>
              <a:rPr lang="en-US" sz="1600" dirty="0" smtClean="0"/>
              <a:t>countries </a:t>
            </a:r>
            <a:r>
              <a:rPr lang="en-US" sz="1600" dirty="0"/>
              <a:t>covered in the survey have positive attitude towards EU and believe EU offers  great opportunities to its citizens</a:t>
            </a:r>
            <a:r>
              <a:rPr lang="en-US" sz="1600" dirty="0" smtClean="0"/>
              <a:t>.</a:t>
            </a:r>
          </a:p>
          <a:p>
            <a:pPr marL="0" indent="0" defTabSz="406400">
              <a:buNone/>
            </a:pPr>
            <a:endParaRPr lang="en-US" sz="1600" dirty="0"/>
          </a:p>
          <a:p>
            <a:pPr defTabSz="406400"/>
            <a:r>
              <a:rPr lang="en-US" sz="1600" dirty="0" smtClean="0"/>
              <a:t>Positive </a:t>
            </a:r>
            <a:r>
              <a:rPr lang="en-US" sz="1600" dirty="0"/>
              <a:t>attitudes are more often characteristic of people  living in  Romania (58%), Poland (42%), Hungary (37%) and Greece (37%), as well as for people with higher education, those living in big cities and voters of EPP (52%), ALDE (50%), S&amp;D (49%) and G/EFA (46%). </a:t>
            </a:r>
            <a:r>
              <a:rPr lang="en-US" sz="1600" dirty="0" smtClean="0"/>
              <a:t>Euro skepticism </a:t>
            </a:r>
            <a:r>
              <a:rPr lang="en-US" sz="1600" dirty="0"/>
              <a:t>is more often characteristic of NI, EFD and ECR voters (44%, 44% and 28% respectively</a:t>
            </a:r>
            <a:r>
              <a:rPr lang="en-US" sz="1600" dirty="0" smtClean="0"/>
              <a:t>).</a:t>
            </a:r>
          </a:p>
          <a:p>
            <a:pPr defTabSz="406400"/>
            <a:endParaRPr lang="en-US" sz="1600" dirty="0"/>
          </a:p>
          <a:p>
            <a:pPr defTabSz="406400"/>
            <a:r>
              <a:rPr lang="en-US" sz="1600" dirty="0"/>
              <a:t>More than ¼ of citizens of 15 countries do not know what will happen with EU in the future.  16.5% of EU citizens believe EU will not survive, and 16% believe EU will be more integrated and at service of its citizens.  People living in Romania, Italy, Poland and France more often believe in bright future of the EU, as well as people with higher education, those living in big cities and voters of EPP (33%), S&amp;D (30%), ALDE (25%) and G/EFA (23%). </a:t>
            </a:r>
          </a:p>
          <a:p>
            <a:endParaRPr lang="en-US" sz="1600" dirty="0"/>
          </a:p>
        </p:txBody>
      </p:sp>
    </p:spTree>
    <p:extLst>
      <p:ext uri="{BB962C8B-B14F-4D97-AF65-F5344CB8AC3E}">
        <p14:creationId xmlns:p14="http://schemas.microsoft.com/office/powerpoint/2010/main" val="33611621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OPINION ON THE EU? </a:t>
            </a:r>
            <a:r>
              <a:rPr lang="en-US" dirty="0" smtClean="0"/>
              <a:t>(2)</a:t>
            </a:r>
            <a:endParaRPr lang="en-U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68</a:t>
            </a:fld>
            <a:endParaRPr lang="de-DE" dirty="0"/>
          </a:p>
        </p:txBody>
      </p:sp>
      <p:sp>
        <p:nvSpPr>
          <p:cNvPr id="4" name="TextBox 3"/>
          <p:cNvSpPr txBox="1"/>
          <p:nvPr/>
        </p:nvSpPr>
        <p:spPr>
          <a:xfrm>
            <a:off x="428498" y="1340768"/>
            <a:ext cx="8814979" cy="4031873"/>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defTabSz="406400"/>
            <a:endParaRPr lang="en-US" sz="1600" dirty="0"/>
          </a:p>
          <a:p>
            <a:pPr defTabSz="406400"/>
            <a:r>
              <a:rPr lang="en-US" sz="1600" dirty="0" smtClean="0"/>
              <a:t>People living </a:t>
            </a:r>
            <a:r>
              <a:rPr lang="en-US" sz="1600" dirty="0"/>
              <a:t>in Croatia (37%), Slovenia (29%), Poland (25%), Greece (22%) and Hungary (21%) are  more often to believe EU will not survive than EU average (16.5</a:t>
            </a:r>
            <a:r>
              <a:rPr lang="en-US" sz="1600" dirty="0" smtClean="0"/>
              <a:t>%).</a:t>
            </a:r>
          </a:p>
          <a:p>
            <a:pPr marL="0" indent="0" defTabSz="406400">
              <a:buNone/>
            </a:pPr>
            <a:endParaRPr lang="en-US" sz="1600" dirty="0"/>
          </a:p>
          <a:p>
            <a:pPr defTabSz="406400"/>
            <a:r>
              <a:rPr lang="en-US" sz="1600" dirty="0" smtClean="0"/>
              <a:t>Citizens </a:t>
            </a:r>
            <a:r>
              <a:rPr lang="en-US" sz="1600" dirty="0"/>
              <a:t>of Sweden (43%), UK (38%), Netherlands (35%), Spain (34%), France (31%) and Germany (31%) are unsure about the future of EU, as well as voters of NI (32%) </a:t>
            </a:r>
            <a:r>
              <a:rPr lang="en-US" sz="1600" dirty="0" smtClean="0"/>
              <a:t>and </a:t>
            </a:r>
            <a:r>
              <a:rPr lang="en-US" sz="1600" dirty="0"/>
              <a:t>EFD (24</a:t>
            </a:r>
            <a:r>
              <a:rPr lang="en-US" sz="1600" dirty="0" smtClean="0"/>
              <a:t>%).</a:t>
            </a:r>
          </a:p>
          <a:p>
            <a:pPr marL="0" indent="0" defTabSz="406400">
              <a:buNone/>
            </a:pPr>
            <a:endParaRPr lang="en-US" sz="1600" dirty="0"/>
          </a:p>
          <a:p>
            <a:pPr defTabSz="406400"/>
            <a:r>
              <a:rPr lang="en-US" sz="1600" dirty="0" smtClean="0"/>
              <a:t>30</a:t>
            </a:r>
            <a:r>
              <a:rPr lang="en-US" sz="1600" dirty="0"/>
              <a:t>% of people do not know for how long EU will survive, and almost 1/3 believe EU will last longer than 20 years. Most </a:t>
            </a:r>
            <a:r>
              <a:rPr lang="en-US" sz="1600" dirty="0" smtClean="0"/>
              <a:t>pessimistic </a:t>
            </a:r>
            <a:r>
              <a:rPr lang="en-US" sz="1600" dirty="0"/>
              <a:t>about EU future are those who believe EU will survive up to five years – 6.7% in total. </a:t>
            </a:r>
            <a:r>
              <a:rPr lang="en-US" sz="1600" dirty="0" smtClean="0"/>
              <a:t>Euro skepticism </a:t>
            </a:r>
            <a:r>
              <a:rPr lang="en-US" sz="1600" dirty="0"/>
              <a:t>is more often characteristic of people with lower education and those living in villages and small towns, citizens of Greece, Italy, Slovenia and UK and voters of NI and GUE/NGL. Positive expectations about EU future have people with higher education and from big cities, as well as citizens of Denmark, Romania and Germany and voters of ALDE, G/EFA, EPP and S&amp;D.</a:t>
            </a:r>
          </a:p>
          <a:p>
            <a:pPr marL="0" indent="0" defTabSz="406400">
              <a:buNone/>
            </a:pPr>
            <a:endParaRPr lang="en-US" sz="1600" dirty="0"/>
          </a:p>
          <a:p>
            <a:endParaRPr lang="en-US" sz="1600" dirty="0"/>
          </a:p>
        </p:txBody>
      </p:sp>
    </p:spTree>
    <p:extLst>
      <p:ext uri="{BB962C8B-B14F-4D97-AF65-F5344CB8AC3E}">
        <p14:creationId xmlns:p14="http://schemas.microsoft.com/office/powerpoint/2010/main" val="17397015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pPr algn="just"/>
            <a:r>
              <a:rPr lang="en-US" dirty="0" smtClean="0"/>
              <a:t>In </a:t>
            </a:r>
            <a:r>
              <a:rPr lang="en-US" dirty="0"/>
              <a:t>your opinion, would the European Union be better or worse if something of the following happened?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69</a:t>
            </a:fld>
            <a:endParaRPr lang="de-DE" dirty="0"/>
          </a:p>
        </p:txBody>
      </p:sp>
      <p:sp>
        <p:nvSpPr>
          <p:cNvPr id="43" name="Rectangle 42"/>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
        <p:nvSpPr>
          <p:cNvPr id="5" name="Rounded Rectangle 4"/>
          <p:cNvSpPr/>
          <p:nvPr/>
        </p:nvSpPr>
        <p:spPr>
          <a:xfrm>
            <a:off x="6177227" y="778347"/>
            <a:ext cx="3488851" cy="720090"/>
          </a:xfrm>
          <a:prstGeom prst="round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If LGBT persons would not be given all the rights other citizens have </a:t>
            </a:r>
            <a:endParaRPr lang="sr-Latn-RS" sz="1600" b="1" dirty="0">
              <a:solidFill>
                <a:schemeClr val="bg1"/>
              </a:solidFill>
            </a:endParaRPr>
          </a:p>
        </p:txBody>
      </p:sp>
      <p:sp>
        <p:nvSpPr>
          <p:cNvPr id="45" name="Rounded Rectangle 44"/>
          <p:cNvSpPr/>
          <p:nvPr/>
        </p:nvSpPr>
        <p:spPr>
          <a:xfrm>
            <a:off x="2419037" y="778347"/>
            <a:ext cx="3488851" cy="720090"/>
          </a:xfrm>
          <a:prstGeom prst="round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If there were less immigrants in the country you live in</a:t>
            </a:r>
            <a:endParaRPr lang="sr-Latn-RS" sz="1600" b="1" dirty="0">
              <a:solidFill>
                <a:schemeClr val="bg1"/>
              </a:solidFill>
            </a:endParaRPr>
          </a:p>
        </p:txBody>
      </p:sp>
      <p:graphicFrame>
        <p:nvGraphicFramePr>
          <p:cNvPr id="6" name="Object 5"/>
          <p:cNvGraphicFramePr>
            <a:graphicFrameLocks/>
          </p:cNvGraphicFramePr>
          <p:nvPr>
            <p:extLst>
              <p:ext uri="{D42A27DB-BD31-4B8C-83A1-F6EECF244321}">
                <p14:modId xmlns:p14="http://schemas.microsoft.com/office/powerpoint/2010/main" val="350341240"/>
              </p:ext>
            </p:extLst>
          </p:nvPr>
        </p:nvGraphicFramePr>
        <p:xfrm>
          <a:off x="23813" y="1566863"/>
          <a:ext cx="9713912" cy="4905375"/>
        </p:xfrm>
        <a:graphic>
          <a:graphicData uri="http://schemas.openxmlformats.org/presentationml/2006/ole">
            <mc:AlternateContent xmlns:mc="http://schemas.openxmlformats.org/markup-compatibility/2006">
              <mc:Choice xmlns:v="urn:schemas-microsoft-com:vml" Requires="v">
                <p:oleObj spid="_x0000_s84084" name="Chart" r:id="rId4" imgW="9734608" imgH="4914951" progId="MSGraph.Chart.8">
                  <p:embed followColorScheme="full"/>
                </p:oleObj>
              </mc:Choice>
              <mc:Fallback>
                <p:oleObj name="Chart" r:id="rId4" imgW="9734608" imgH="4914951" progId="MSGraph.Chart.8">
                  <p:embed followColorScheme="full"/>
                  <p:pic>
                    <p:nvPicPr>
                      <p:cNvPr id="0" name="Object 4"/>
                      <p:cNvPicPr>
                        <a:picLocks noChangeArrowheads="1"/>
                      </p:cNvPicPr>
                      <p:nvPr/>
                    </p:nvPicPr>
                    <p:blipFill>
                      <a:blip r:embed="rId5"/>
                      <a:srcRect/>
                      <a:stretch>
                        <a:fillRect/>
                      </a:stretch>
                    </p:blipFill>
                    <p:spPr bwMode="gray">
                      <a:xfrm>
                        <a:off x="23813" y="1566863"/>
                        <a:ext cx="9713912" cy="490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6" name="Rectangle 45"/>
          <p:cNvSpPr/>
          <p:nvPr/>
        </p:nvSpPr>
        <p:spPr>
          <a:xfrm rot="16200000">
            <a:off x="1076048" y="3536138"/>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47" name="Rectangle 46"/>
          <p:cNvSpPr/>
          <p:nvPr/>
        </p:nvSpPr>
        <p:spPr>
          <a:xfrm rot="16200000">
            <a:off x="-270130" y="4101134"/>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184264098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pPr algn="just"/>
            <a:r>
              <a:rPr lang="en-US" dirty="0" smtClean="0"/>
              <a:t>In </a:t>
            </a:r>
            <a:r>
              <a:rPr lang="en-US" dirty="0"/>
              <a:t>your opinion, would the European Union be better or worse if something of the following happened?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70</a:t>
            </a:fld>
            <a:endParaRPr lang="de-DE" dirty="0"/>
          </a:p>
        </p:txBody>
      </p:sp>
      <p:sp>
        <p:nvSpPr>
          <p:cNvPr id="43" name="Rectangle 42"/>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
        <p:nvSpPr>
          <p:cNvPr id="5" name="Rounded Rectangle 4"/>
          <p:cNvSpPr/>
          <p:nvPr/>
        </p:nvSpPr>
        <p:spPr>
          <a:xfrm>
            <a:off x="4963504" y="724180"/>
            <a:ext cx="4915200" cy="373268"/>
          </a:xfrm>
          <a:prstGeom prst="round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rPr>
              <a:t>If LGBT persons would not be given all the rights other citizens have </a:t>
            </a:r>
            <a:endParaRPr lang="sr-Latn-RS" sz="1300" b="1" dirty="0">
              <a:solidFill>
                <a:schemeClr val="bg1"/>
              </a:solidFill>
            </a:endParaRPr>
          </a:p>
        </p:txBody>
      </p:sp>
      <p:sp>
        <p:nvSpPr>
          <p:cNvPr id="45" name="Rounded Rectangle 44"/>
          <p:cNvSpPr/>
          <p:nvPr/>
        </p:nvSpPr>
        <p:spPr>
          <a:xfrm>
            <a:off x="92392" y="738677"/>
            <a:ext cx="4680585" cy="360045"/>
          </a:xfrm>
          <a:prstGeom prst="round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rPr>
              <a:t>If there were less immigrants in the country you live in</a:t>
            </a:r>
            <a:endParaRPr lang="sr-Latn-RS" sz="1300" b="1" dirty="0">
              <a:solidFill>
                <a:schemeClr val="bg1"/>
              </a:solidFill>
            </a:endParaRPr>
          </a:p>
        </p:txBody>
      </p:sp>
      <p:graphicFrame>
        <p:nvGraphicFramePr>
          <p:cNvPr id="6" name="Object 5"/>
          <p:cNvGraphicFramePr>
            <a:graphicFrameLocks/>
          </p:cNvGraphicFramePr>
          <p:nvPr>
            <p:extLst>
              <p:ext uri="{D42A27DB-BD31-4B8C-83A1-F6EECF244321}">
                <p14:modId xmlns:p14="http://schemas.microsoft.com/office/powerpoint/2010/main" val="558896399"/>
              </p:ext>
            </p:extLst>
          </p:nvPr>
        </p:nvGraphicFramePr>
        <p:xfrm>
          <a:off x="23813" y="1187450"/>
          <a:ext cx="4856162" cy="5380038"/>
        </p:xfrm>
        <a:graphic>
          <a:graphicData uri="http://schemas.openxmlformats.org/presentationml/2006/ole">
            <mc:AlternateContent xmlns:mc="http://schemas.openxmlformats.org/markup-compatibility/2006">
              <mc:Choice xmlns:v="urn:schemas-microsoft-com:vml" Requires="v">
                <p:oleObj spid="_x0000_s170022" name="Chart" r:id="rId4" imgW="4867304" imgH="5391113" progId="MSGraph.Chart.8">
                  <p:embed followColorScheme="full"/>
                </p:oleObj>
              </mc:Choice>
              <mc:Fallback>
                <p:oleObj name="Chart" r:id="rId4" imgW="4867304" imgH="5391113" progId="MSGraph.Chart.8">
                  <p:embed followColorScheme="full"/>
                  <p:pic>
                    <p:nvPicPr>
                      <p:cNvPr id="0" name=""/>
                      <p:cNvPicPr>
                        <a:picLocks noChangeArrowheads="1"/>
                      </p:cNvPicPr>
                      <p:nvPr/>
                    </p:nvPicPr>
                    <p:blipFill>
                      <a:blip r:embed="rId5"/>
                      <a:srcRect/>
                      <a:stretch>
                        <a:fillRect/>
                      </a:stretch>
                    </p:blipFill>
                    <p:spPr bwMode="gray">
                      <a:xfrm>
                        <a:off x="23813" y="1187450"/>
                        <a:ext cx="4856162" cy="538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p:cNvGraphicFramePr>
          <p:nvPr>
            <p:extLst>
              <p:ext uri="{D42A27DB-BD31-4B8C-83A1-F6EECF244321}">
                <p14:modId xmlns:p14="http://schemas.microsoft.com/office/powerpoint/2010/main" val="2876021833"/>
              </p:ext>
            </p:extLst>
          </p:nvPr>
        </p:nvGraphicFramePr>
        <p:xfrm>
          <a:off x="4973692" y="1181645"/>
          <a:ext cx="4856162" cy="5380038"/>
        </p:xfrm>
        <a:graphic>
          <a:graphicData uri="http://schemas.openxmlformats.org/presentationml/2006/ole">
            <mc:AlternateContent xmlns:mc="http://schemas.openxmlformats.org/markup-compatibility/2006">
              <mc:Choice xmlns:v="urn:schemas-microsoft-com:vml" Requires="v">
                <p:oleObj spid="_x0000_s170023" name="Chart" r:id="rId6" imgW="4867304" imgH="5391113" progId="MSGraph.Chart.8">
                  <p:embed followColorScheme="full"/>
                </p:oleObj>
              </mc:Choice>
              <mc:Fallback>
                <p:oleObj name="Chart" r:id="rId6" imgW="4867304" imgH="5391113" progId="MSGraph.Chart.8">
                  <p:embed followColorScheme="full"/>
                  <p:pic>
                    <p:nvPicPr>
                      <p:cNvPr id="0" name="Object 5"/>
                      <p:cNvPicPr>
                        <a:picLocks noChangeArrowheads="1"/>
                      </p:cNvPicPr>
                      <p:nvPr/>
                    </p:nvPicPr>
                    <p:blipFill>
                      <a:blip r:embed="rId7"/>
                      <a:srcRect/>
                      <a:stretch>
                        <a:fillRect/>
                      </a:stretch>
                    </p:blipFill>
                    <p:spPr bwMode="gray">
                      <a:xfrm>
                        <a:off x="4973692" y="1181645"/>
                        <a:ext cx="4856162" cy="538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1536892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pPr algn="just"/>
            <a:r>
              <a:rPr lang="en-US" dirty="0" smtClean="0"/>
              <a:t>In </a:t>
            </a:r>
            <a:r>
              <a:rPr lang="en-US" dirty="0"/>
              <a:t>your opinion, would the European Union be better or worse if something of the following happened?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71</a:t>
            </a:fld>
            <a:endParaRPr lang="de-DE" dirty="0"/>
          </a:p>
        </p:txBody>
      </p:sp>
      <p:sp>
        <p:nvSpPr>
          <p:cNvPr id="43" name="Rectangle 42"/>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44" name="Object 24"/>
          <p:cNvGraphicFramePr>
            <a:graphicFrameLocks noChangeAspect="1"/>
          </p:cNvGraphicFramePr>
          <p:nvPr>
            <p:extLst>
              <p:ext uri="{D42A27DB-BD31-4B8C-83A1-F6EECF244321}">
                <p14:modId xmlns:p14="http://schemas.microsoft.com/office/powerpoint/2010/main" val="2533840215"/>
              </p:ext>
            </p:extLst>
          </p:nvPr>
        </p:nvGraphicFramePr>
        <p:xfrm>
          <a:off x="1057275" y="593725"/>
          <a:ext cx="8870950" cy="5451475"/>
        </p:xfrm>
        <a:graphic>
          <a:graphicData uri="http://schemas.openxmlformats.org/presentationml/2006/ole">
            <mc:AlternateContent xmlns:mc="http://schemas.openxmlformats.org/markup-compatibility/2006">
              <mc:Choice xmlns:v="urn:schemas-microsoft-com:vml" Requires="v">
                <p:oleObj spid="_x0000_s171027" name="Chart" r:id="rId4" imgW="7410417" imgH="4552970" progId="MSGraph.Chart.8">
                  <p:embed followColorScheme="full"/>
                </p:oleObj>
              </mc:Choice>
              <mc:Fallback>
                <p:oleObj name="Chart" r:id="rId4" imgW="7410417" imgH="4552970" progId="MSGraph.Chart.8">
                  <p:embed followColorScheme="full"/>
                  <p:pic>
                    <p:nvPicPr>
                      <p:cNvPr id="0" name=""/>
                      <p:cNvPicPr>
                        <a:picLocks noChangeAspect="1" noChangeArrowheads="1"/>
                      </p:cNvPicPr>
                      <p:nvPr/>
                    </p:nvPicPr>
                    <p:blipFill>
                      <a:blip r:embed="rId5"/>
                      <a:srcRect/>
                      <a:stretch>
                        <a:fillRect/>
                      </a:stretch>
                    </p:blipFill>
                    <p:spPr bwMode="auto">
                      <a:xfrm>
                        <a:off x="1057275" y="593725"/>
                        <a:ext cx="8870950" cy="545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AutoShape 3"/>
          <p:cNvSpPr>
            <a:spLocks noChangeArrowheads="1"/>
          </p:cNvSpPr>
          <p:nvPr/>
        </p:nvSpPr>
        <p:spPr bwMode="gray">
          <a:xfrm rot="5400000" flipV="1">
            <a:off x="-2228587" y="2970540"/>
            <a:ext cx="5433000" cy="852490"/>
          </a:xfrm>
          <a:prstGeom prst="leftArrow">
            <a:avLst>
              <a:gd name="adj1" fmla="val 64648"/>
              <a:gd name="adj2" fmla="val 111468"/>
            </a:avLst>
          </a:prstGeom>
          <a:solidFill>
            <a:srgbClr val="FF0000"/>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a:r>
              <a:rPr lang="sr-Latn-CS" sz="1400" b="1" dirty="0">
                <a:solidFill>
                  <a:schemeClr val="bg1"/>
                </a:solidFill>
              </a:rPr>
              <a:t>T</a:t>
            </a:r>
            <a:r>
              <a:rPr lang="en-US" sz="1400" b="1" dirty="0">
                <a:solidFill>
                  <a:schemeClr val="bg1"/>
                </a:solidFill>
              </a:rPr>
              <a:t>he </a:t>
            </a:r>
            <a:r>
              <a:rPr lang="sr-Latn-CS" sz="1400" b="1" dirty="0">
                <a:solidFill>
                  <a:schemeClr val="bg1"/>
                </a:solidFill>
              </a:rPr>
              <a:t>EU would </a:t>
            </a:r>
            <a:r>
              <a:rPr lang="en-US" sz="1400" b="1" dirty="0">
                <a:solidFill>
                  <a:schemeClr val="bg1"/>
                </a:solidFill>
              </a:rPr>
              <a:t>be </a:t>
            </a:r>
            <a:r>
              <a:rPr lang="sr-Latn-CS" sz="1400" b="1" dirty="0" smtClean="0">
                <a:solidFill>
                  <a:schemeClr val="bg1"/>
                </a:solidFill>
              </a:rPr>
              <a:t>worse </a:t>
            </a:r>
            <a:r>
              <a:rPr lang="en-US" sz="1400" b="1" dirty="0" smtClean="0">
                <a:solidFill>
                  <a:schemeClr val="bg1"/>
                </a:solidFill>
              </a:rPr>
              <a:t>If </a:t>
            </a:r>
            <a:r>
              <a:rPr lang="en-US" sz="1400" b="1" dirty="0">
                <a:solidFill>
                  <a:schemeClr val="bg1"/>
                </a:solidFill>
              </a:rPr>
              <a:t>LGBT persons would not be given all the rights other citizens have </a:t>
            </a:r>
            <a:endParaRPr lang="sr-Latn-RS" sz="1400" b="1" dirty="0">
              <a:solidFill>
                <a:schemeClr val="bg1"/>
              </a:solidFill>
            </a:endParaRPr>
          </a:p>
        </p:txBody>
      </p:sp>
      <p:sp>
        <p:nvSpPr>
          <p:cNvPr id="46" name="AutoShape 4"/>
          <p:cNvSpPr>
            <a:spLocks noChangeArrowheads="1"/>
          </p:cNvSpPr>
          <p:nvPr/>
        </p:nvSpPr>
        <p:spPr bwMode="gray">
          <a:xfrm rot="10800000" flipV="1">
            <a:off x="1401945" y="6028286"/>
            <a:ext cx="8229889" cy="678668"/>
          </a:xfrm>
          <a:prstGeom prst="leftArrow">
            <a:avLst>
              <a:gd name="adj1" fmla="val 65639"/>
              <a:gd name="adj2" fmla="val 111388"/>
            </a:avLst>
          </a:prstGeom>
          <a:solidFill>
            <a:schemeClr val="accent4">
              <a:lumMod val="50000"/>
            </a:schemeClr>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defTabSz="1119847">
              <a:defRPr/>
            </a:pPr>
            <a:r>
              <a:rPr lang="sr-Latn-CS" sz="1400" b="1" dirty="0" smtClean="0">
                <a:solidFill>
                  <a:schemeClr val="bg1"/>
                </a:solidFill>
              </a:rPr>
              <a:t>T</a:t>
            </a:r>
            <a:r>
              <a:rPr lang="en-US" sz="1400" b="1" dirty="0" smtClean="0">
                <a:solidFill>
                  <a:schemeClr val="bg1"/>
                </a:solidFill>
              </a:rPr>
              <a:t>he </a:t>
            </a:r>
            <a:r>
              <a:rPr lang="sr-Latn-CS" sz="1400" b="1" dirty="0" smtClean="0">
                <a:solidFill>
                  <a:schemeClr val="bg1"/>
                </a:solidFill>
              </a:rPr>
              <a:t>EU would </a:t>
            </a:r>
            <a:r>
              <a:rPr lang="en-US" sz="1400" b="1" dirty="0" smtClean="0">
                <a:solidFill>
                  <a:schemeClr val="bg1"/>
                </a:solidFill>
              </a:rPr>
              <a:t>be </a:t>
            </a:r>
            <a:r>
              <a:rPr lang="sr-Latn-CS" sz="1400" b="1" dirty="0" smtClean="0">
                <a:solidFill>
                  <a:schemeClr val="bg1"/>
                </a:solidFill>
              </a:rPr>
              <a:t>worse </a:t>
            </a:r>
            <a:r>
              <a:rPr lang="en-US" sz="1400" b="1" dirty="0" smtClean="0">
                <a:solidFill>
                  <a:schemeClr val="bg1"/>
                </a:solidFill>
              </a:rPr>
              <a:t>If </a:t>
            </a:r>
            <a:r>
              <a:rPr lang="en-US" sz="1400" b="1" dirty="0">
                <a:solidFill>
                  <a:schemeClr val="bg1"/>
                </a:solidFill>
              </a:rPr>
              <a:t>there were less immigrants in the country you live </a:t>
            </a:r>
            <a:r>
              <a:rPr lang="en-US" sz="1400" b="1" dirty="0" smtClean="0">
                <a:solidFill>
                  <a:schemeClr val="bg1"/>
                </a:solidFill>
              </a:rPr>
              <a:t>in</a:t>
            </a:r>
            <a:endParaRPr lang="sr-Latn-RS" sz="1400" b="1" dirty="0">
              <a:solidFill>
                <a:schemeClr val="bg1"/>
              </a:solidFill>
            </a:endParaRPr>
          </a:p>
        </p:txBody>
      </p:sp>
      <p:sp>
        <p:nvSpPr>
          <p:cNvPr id="47" name="Oval 17"/>
          <p:cNvSpPr>
            <a:spLocks noChangeArrowheads="1"/>
          </p:cNvSpPr>
          <p:nvPr/>
        </p:nvSpPr>
        <p:spPr bwMode="auto">
          <a:xfrm>
            <a:off x="3022445" y="680285"/>
            <a:ext cx="539750" cy="215900"/>
          </a:xfrm>
          <a:prstGeom prst="ellipse">
            <a:avLst/>
          </a:prstGeom>
          <a:solidFill>
            <a:schemeClr val="accent4">
              <a:lumMod val="50000"/>
            </a:schemeClr>
          </a:soli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FF"/>
                </a:solidFill>
                <a:cs typeface="Arial" pitchFamily="34" charset="0"/>
              </a:rPr>
              <a:t>Ø </a:t>
            </a:r>
            <a:r>
              <a:rPr lang="sr-Latn-CS" sz="1200" b="1" dirty="0" smtClean="0">
                <a:solidFill>
                  <a:srgbClr val="FFFFFF"/>
                </a:solidFill>
                <a:cs typeface="Arial" pitchFamily="34" charset="0"/>
              </a:rPr>
              <a:t>17</a:t>
            </a:r>
            <a:r>
              <a:rPr lang="de-DE" sz="1200" b="1" dirty="0" smtClean="0">
                <a:solidFill>
                  <a:srgbClr val="FFFFFF"/>
                </a:solidFill>
                <a:cs typeface="Arial" pitchFamily="34" charset="0"/>
              </a:rPr>
              <a:t>,</a:t>
            </a:r>
            <a:r>
              <a:rPr lang="sr-Latn-CS" sz="1200" b="1" dirty="0">
                <a:solidFill>
                  <a:srgbClr val="FFFFFF"/>
                </a:solidFill>
                <a:cs typeface="Arial" pitchFamily="34" charset="0"/>
              </a:rPr>
              <a:t>6</a:t>
            </a:r>
            <a:endParaRPr lang="de-DE" dirty="0">
              <a:solidFill>
                <a:srgbClr val="FFFFFF"/>
              </a:solidFill>
              <a:latin typeface="Arial" pitchFamily="34" charset="0"/>
              <a:cs typeface="Arial" pitchFamily="34" charset="0"/>
            </a:endParaRPr>
          </a:p>
        </p:txBody>
      </p:sp>
      <p:sp>
        <p:nvSpPr>
          <p:cNvPr id="48" name="Oval 18"/>
          <p:cNvSpPr>
            <a:spLocks noChangeArrowheads="1"/>
          </p:cNvSpPr>
          <p:nvPr/>
        </p:nvSpPr>
        <p:spPr bwMode="auto">
          <a:xfrm>
            <a:off x="1239593" y="2763502"/>
            <a:ext cx="539750" cy="215900"/>
          </a:xfrm>
          <a:prstGeom prst="ellipse">
            <a:avLst/>
          </a:prstGeom>
          <a:solidFill>
            <a:srgbClr val="FF0000"/>
          </a:soli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FF"/>
                </a:solidFill>
                <a:cs typeface="Arial" pitchFamily="34" charset="0"/>
              </a:rPr>
              <a:t>Ø </a:t>
            </a:r>
            <a:r>
              <a:rPr lang="sr-Latn-CS" sz="1200" b="1" dirty="0" smtClean="0">
                <a:solidFill>
                  <a:srgbClr val="FFFFFF"/>
                </a:solidFill>
                <a:cs typeface="Arial" pitchFamily="34" charset="0"/>
              </a:rPr>
              <a:t>42</a:t>
            </a:r>
            <a:r>
              <a:rPr lang="sr-Latn-RS" sz="1200" b="1" dirty="0" smtClean="0">
                <a:solidFill>
                  <a:srgbClr val="FFFFFF"/>
                </a:solidFill>
                <a:cs typeface="Arial" pitchFamily="34" charset="0"/>
              </a:rPr>
              <a:t>,4</a:t>
            </a:r>
            <a:endParaRPr lang="de-DE" dirty="0">
              <a:solidFill>
                <a:srgbClr val="FFFFFF"/>
              </a:solidFill>
              <a:latin typeface="Arial" pitchFamily="34" charset="0"/>
              <a:cs typeface="Arial" pitchFamily="34" charset="0"/>
            </a:endParaRPr>
          </a:p>
        </p:txBody>
      </p:sp>
      <p:sp>
        <p:nvSpPr>
          <p:cNvPr id="49" name="Text Box 15"/>
          <p:cNvSpPr txBox="1">
            <a:spLocks noChangeArrowheads="1"/>
          </p:cNvSpPr>
          <p:nvPr/>
        </p:nvSpPr>
        <p:spPr bwMode="auto">
          <a:xfrm>
            <a:off x="1846203" y="2942225"/>
            <a:ext cx="597215" cy="246221"/>
          </a:xfrm>
          <a:prstGeom prst="rect">
            <a:avLst/>
          </a:prstGeom>
          <a:noFill/>
          <a:ln w="9525">
            <a:noFill/>
            <a:miter lim="800000"/>
            <a:headEnd/>
            <a:tailEnd/>
          </a:ln>
        </p:spPr>
        <p:txBody>
          <a:bodyPr wrap="none" lIns="0" tIns="0" rIns="0" bIns="0">
            <a:spAutoFit/>
          </a:bodyPr>
          <a:lstStyle/>
          <a:p>
            <a:pPr defTabSz="1119847"/>
            <a:r>
              <a:rPr lang="sr-Latn-CS" sz="1600" b="1" dirty="0"/>
              <a:t>Greece</a:t>
            </a:r>
            <a:endParaRPr lang="de-DE" sz="2000" b="1" dirty="0"/>
          </a:p>
        </p:txBody>
      </p:sp>
      <p:sp>
        <p:nvSpPr>
          <p:cNvPr id="50" name="Text Box 15"/>
          <p:cNvSpPr txBox="1">
            <a:spLocks noChangeArrowheads="1"/>
          </p:cNvSpPr>
          <p:nvPr/>
        </p:nvSpPr>
        <p:spPr bwMode="auto">
          <a:xfrm>
            <a:off x="2604937" y="3505230"/>
            <a:ext cx="371512" cy="246221"/>
          </a:xfrm>
          <a:prstGeom prst="rect">
            <a:avLst/>
          </a:prstGeom>
          <a:noFill/>
          <a:ln w="9525">
            <a:noFill/>
            <a:miter lim="800000"/>
            <a:headEnd/>
            <a:tailEnd/>
          </a:ln>
        </p:spPr>
        <p:txBody>
          <a:bodyPr wrap="none" lIns="0" tIns="0" rIns="0" bIns="0">
            <a:spAutoFit/>
          </a:bodyPr>
          <a:lstStyle/>
          <a:p>
            <a:pPr defTabSz="1119847"/>
            <a:r>
              <a:rPr lang="sr-Latn-CS" sz="1600" b="1" dirty="0"/>
              <a:t>Italy</a:t>
            </a:r>
            <a:endParaRPr lang="de-DE" sz="2000" b="1" dirty="0"/>
          </a:p>
        </p:txBody>
      </p:sp>
      <p:sp>
        <p:nvSpPr>
          <p:cNvPr id="51" name="Text Box 15"/>
          <p:cNvSpPr txBox="1">
            <a:spLocks noChangeArrowheads="1"/>
          </p:cNvSpPr>
          <p:nvPr/>
        </p:nvSpPr>
        <p:spPr bwMode="auto">
          <a:xfrm>
            <a:off x="3346542" y="2455123"/>
            <a:ext cx="610039" cy="246221"/>
          </a:xfrm>
          <a:prstGeom prst="rect">
            <a:avLst/>
          </a:prstGeom>
          <a:noFill/>
          <a:ln w="9525">
            <a:noFill/>
            <a:miter lim="800000"/>
            <a:headEnd/>
            <a:tailEnd/>
          </a:ln>
        </p:spPr>
        <p:txBody>
          <a:bodyPr wrap="none" lIns="0" tIns="0" rIns="0" bIns="0">
            <a:spAutoFit/>
          </a:bodyPr>
          <a:lstStyle/>
          <a:p>
            <a:pPr defTabSz="1119847"/>
            <a:r>
              <a:rPr lang="sr-Latn-CS" sz="1600" b="1" dirty="0"/>
              <a:t>Austria</a:t>
            </a:r>
            <a:endParaRPr lang="de-DE" sz="2000" b="1" dirty="0"/>
          </a:p>
        </p:txBody>
      </p:sp>
      <p:sp>
        <p:nvSpPr>
          <p:cNvPr id="52" name="Text Box 15"/>
          <p:cNvSpPr txBox="1">
            <a:spLocks noChangeArrowheads="1"/>
          </p:cNvSpPr>
          <p:nvPr/>
        </p:nvSpPr>
        <p:spPr bwMode="auto">
          <a:xfrm>
            <a:off x="2207158" y="2693164"/>
            <a:ext cx="718723" cy="246221"/>
          </a:xfrm>
          <a:prstGeom prst="rect">
            <a:avLst/>
          </a:prstGeom>
          <a:noFill/>
          <a:ln w="9525">
            <a:noFill/>
            <a:miter lim="800000"/>
            <a:headEnd/>
            <a:tailEnd/>
          </a:ln>
        </p:spPr>
        <p:txBody>
          <a:bodyPr wrap="none" lIns="0" tIns="0" rIns="0" bIns="0">
            <a:spAutoFit/>
          </a:bodyPr>
          <a:lstStyle/>
          <a:p>
            <a:pPr defTabSz="1119847"/>
            <a:r>
              <a:rPr lang="sr-Latn-CS" sz="1600" b="1" dirty="0"/>
              <a:t>Hungary</a:t>
            </a:r>
            <a:endParaRPr lang="de-DE" sz="2000" b="1" dirty="0"/>
          </a:p>
        </p:txBody>
      </p:sp>
      <p:sp>
        <p:nvSpPr>
          <p:cNvPr id="53" name="Text Box 15"/>
          <p:cNvSpPr txBox="1">
            <a:spLocks noChangeArrowheads="1"/>
          </p:cNvSpPr>
          <p:nvPr/>
        </p:nvSpPr>
        <p:spPr bwMode="auto">
          <a:xfrm>
            <a:off x="3028375" y="3491049"/>
            <a:ext cx="564578" cy="246221"/>
          </a:xfrm>
          <a:prstGeom prst="rect">
            <a:avLst/>
          </a:prstGeom>
          <a:noFill/>
          <a:ln w="9525">
            <a:noFill/>
            <a:miter lim="800000"/>
            <a:headEnd/>
            <a:tailEnd/>
          </a:ln>
        </p:spPr>
        <p:txBody>
          <a:bodyPr wrap="none" lIns="0" tIns="0" rIns="0" bIns="0">
            <a:spAutoFit/>
          </a:bodyPr>
          <a:lstStyle/>
          <a:p>
            <a:pPr defTabSz="1119847"/>
            <a:r>
              <a:rPr lang="sr-Latn-CS" sz="1600" b="1" dirty="0"/>
              <a:t>France</a:t>
            </a:r>
            <a:endParaRPr lang="de-DE" sz="2000" b="1" dirty="0"/>
          </a:p>
        </p:txBody>
      </p:sp>
      <p:sp>
        <p:nvSpPr>
          <p:cNvPr id="54" name="Text Box 15"/>
          <p:cNvSpPr txBox="1">
            <a:spLocks noChangeArrowheads="1"/>
          </p:cNvSpPr>
          <p:nvPr/>
        </p:nvSpPr>
        <p:spPr bwMode="auto">
          <a:xfrm>
            <a:off x="4079851" y="1467814"/>
            <a:ext cx="469680" cy="246221"/>
          </a:xfrm>
          <a:prstGeom prst="rect">
            <a:avLst/>
          </a:prstGeom>
          <a:noFill/>
          <a:ln w="9525">
            <a:noFill/>
            <a:miter lim="800000"/>
            <a:headEnd/>
            <a:tailEnd/>
          </a:ln>
        </p:spPr>
        <p:txBody>
          <a:bodyPr wrap="none" lIns="0" tIns="0" rIns="0" bIns="0">
            <a:spAutoFit/>
          </a:bodyPr>
          <a:lstStyle/>
          <a:p>
            <a:pPr defTabSz="1119847"/>
            <a:r>
              <a:rPr lang="sr-Latn-CS" sz="1600" b="1" dirty="0"/>
              <a:t>Spain</a:t>
            </a:r>
            <a:endParaRPr lang="de-DE" sz="2000" b="1" dirty="0"/>
          </a:p>
        </p:txBody>
      </p:sp>
      <p:sp>
        <p:nvSpPr>
          <p:cNvPr id="55" name="Text Box 15"/>
          <p:cNvSpPr txBox="1">
            <a:spLocks noChangeArrowheads="1"/>
          </p:cNvSpPr>
          <p:nvPr/>
        </p:nvSpPr>
        <p:spPr bwMode="auto">
          <a:xfrm>
            <a:off x="3613858" y="2035788"/>
            <a:ext cx="780150" cy="246221"/>
          </a:xfrm>
          <a:prstGeom prst="rect">
            <a:avLst/>
          </a:prstGeom>
          <a:noFill/>
          <a:ln w="9525">
            <a:noFill/>
            <a:miter lim="800000"/>
            <a:headEnd/>
            <a:tailEnd/>
          </a:ln>
        </p:spPr>
        <p:txBody>
          <a:bodyPr wrap="none" lIns="0" tIns="0" rIns="0" bIns="0">
            <a:spAutoFit/>
          </a:bodyPr>
          <a:lstStyle/>
          <a:p>
            <a:pPr defTabSz="1119847"/>
            <a:r>
              <a:rPr lang="sr-Latn-CS" sz="1600" b="1" dirty="0"/>
              <a:t>Germany</a:t>
            </a:r>
            <a:endParaRPr lang="de-DE" sz="2000" b="1" dirty="0"/>
          </a:p>
        </p:txBody>
      </p:sp>
      <p:sp>
        <p:nvSpPr>
          <p:cNvPr id="56" name="Text Box 15"/>
          <p:cNvSpPr txBox="1">
            <a:spLocks noChangeArrowheads="1"/>
          </p:cNvSpPr>
          <p:nvPr/>
        </p:nvSpPr>
        <p:spPr bwMode="auto">
          <a:xfrm>
            <a:off x="3001025" y="2496067"/>
            <a:ext cx="246862" cy="246221"/>
          </a:xfrm>
          <a:prstGeom prst="rect">
            <a:avLst/>
          </a:prstGeom>
          <a:noFill/>
          <a:ln w="9525">
            <a:noFill/>
            <a:miter lim="800000"/>
            <a:headEnd/>
            <a:tailEnd/>
          </a:ln>
        </p:spPr>
        <p:txBody>
          <a:bodyPr wrap="none" lIns="0" tIns="0" rIns="0" bIns="0">
            <a:spAutoFit/>
          </a:bodyPr>
          <a:lstStyle/>
          <a:p>
            <a:pPr defTabSz="1119847"/>
            <a:r>
              <a:rPr lang="sr-Latn-CS" sz="1600" b="1" dirty="0" smtClean="0"/>
              <a:t>UK</a:t>
            </a:r>
            <a:endParaRPr lang="de-DE" sz="2000" b="1" dirty="0"/>
          </a:p>
        </p:txBody>
      </p:sp>
      <p:sp>
        <p:nvSpPr>
          <p:cNvPr id="57" name="Text Box 15"/>
          <p:cNvSpPr txBox="1">
            <a:spLocks noChangeArrowheads="1"/>
          </p:cNvSpPr>
          <p:nvPr/>
        </p:nvSpPr>
        <p:spPr bwMode="auto">
          <a:xfrm>
            <a:off x="3649464" y="2696004"/>
            <a:ext cx="717248" cy="246221"/>
          </a:xfrm>
          <a:prstGeom prst="rect">
            <a:avLst/>
          </a:prstGeom>
          <a:noFill/>
          <a:ln w="9525">
            <a:noFill/>
            <a:miter lim="800000"/>
            <a:headEnd/>
            <a:tailEnd/>
          </a:ln>
        </p:spPr>
        <p:txBody>
          <a:bodyPr wrap="none" lIns="0" tIns="0" rIns="0" bIns="0">
            <a:spAutoFit/>
          </a:bodyPr>
          <a:lstStyle/>
          <a:p>
            <a:pPr defTabSz="1119847"/>
            <a:r>
              <a:rPr lang="sr-Latn-CS" sz="1600" b="1" dirty="0"/>
              <a:t>Slovenia</a:t>
            </a:r>
            <a:endParaRPr lang="de-DE" sz="2000" b="1" dirty="0"/>
          </a:p>
        </p:txBody>
      </p:sp>
      <p:sp>
        <p:nvSpPr>
          <p:cNvPr id="58" name="Text Box 15"/>
          <p:cNvSpPr txBox="1">
            <a:spLocks noChangeArrowheads="1"/>
          </p:cNvSpPr>
          <p:nvPr/>
        </p:nvSpPr>
        <p:spPr bwMode="auto">
          <a:xfrm>
            <a:off x="2144811" y="1601530"/>
            <a:ext cx="1046953" cy="246221"/>
          </a:xfrm>
          <a:prstGeom prst="rect">
            <a:avLst/>
          </a:prstGeom>
          <a:noFill/>
          <a:ln w="9525">
            <a:noFill/>
            <a:miter lim="800000"/>
            <a:headEnd/>
            <a:tailEnd/>
          </a:ln>
        </p:spPr>
        <p:txBody>
          <a:bodyPr wrap="none" lIns="0" tIns="0" rIns="0" bIns="0">
            <a:spAutoFit/>
          </a:bodyPr>
          <a:lstStyle/>
          <a:p>
            <a:pPr defTabSz="1119847"/>
            <a:r>
              <a:rPr lang="sr-Latn-CS" sz="1600" b="1" dirty="0"/>
              <a:t>Netherlands</a:t>
            </a:r>
            <a:endParaRPr lang="de-DE" sz="2000" b="1" dirty="0"/>
          </a:p>
        </p:txBody>
      </p:sp>
      <p:sp>
        <p:nvSpPr>
          <p:cNvPr id="59" name="Text Box 15"/>
          <p:cNvSpPr txBox="1">
            <a:spLocks noChangeArrowheads="1"/>
          </p:cNvSpPr>
          <p:nvPr/>
        </p:nvSpPr>
        <p:spPr bwMode="auto">
          <a:xfrm>
            <a:off x="3640855" y="894022"/>
            <a:ext cx="782265" cy="246221"/>
          </a:xfrm>
          <a:prstGeom prst="rect">
            <a:avLst/>
          </a:prstGeom>
          <a:noFill/>
          <a:ln w="9525">
            <a:noFill/>
            <a:miter lim="800000"/>
            <a:headEnd/>
            <a:tailEnd/>
          </a:ln>
        </p:spPr>
        <p:txBody>
          <a:bodyPr wrap="none" lIns="0" tIns="0" rIns="0" bIns="0">
            <a:spAutoFit/>
          </a:bodyPr>
          <a:lstStyle/>
          <a:p>
            <a:pPr defTabSz="1119847"/>
            <a:r>
              <a:rPr lang="sr-Latn-CS" sz="1600" b="1" dirty="0"/>
              <a:t>Denmark</a:t>
            </a:r>
            <a:endParaRPr lang="de-DE" sz="2000" b="1" dirty="0"/>
          </a:p>
        </p:txBody>
      </p:sp>
      <p:sp>
        <p:nvSpPr>
          <p:cNvPr id="60" name="Text Box 15"/>
          <p:cNvSpPr txBox="1">
            <a:spLocks noChangeArrowheads="1"/>
          </p:cNvSpPr>
          <p:nvPr/>
        </p:nvSpPr>
        <p:spPr bwMode="auto">
          <a:xfrm>
            <a:off x="3956959" y="4025345"/>
            <a:ext cx="751424" cy="246221"/>
          </a:xfrm>
          <a:prstGeom prst="rect">
            <a:avLst/>
          </a:prstGeom>
          <a:noFill/>
          <a:ln w="9525">
            <a:noFill/>
            <a:miter lim="800000"/>
            <a:headEnd/>
            <a:tailEnd/>
          </a:ln>
        </p:spPr>
        <p:txBody>
          <a:bodyPr wrap="none" lIns="0" tIns="0" rIns="0" bIns="0">
            <a:spAutoFit/>
          </a:bodyPr>
          <a:lstStyle/>
          <a:p>
            <a:pPr defTabSz="1119847"/>
            <a:r>
              <a:rPr lang="sr-Latn-CS" sz="1600" b="1" dirty="0"/>
              <a:t>Romania</a:t>
            </a:r>
            <a:endParaRPr lang="de-DE" sz="2000" b="1" dirty="0"/>
          </a:p>
        </p:txBody>
      </p:sp>
      <p:sp>
        <p:nvSpPr>
          <p:cNvPr id="61" name="Text Box 15"/>
          <p:cNvSpPr txBox="1">
            <a:spLocks noChangeArrowheads="1"/>
          </p:cNvSpPr>
          <p:nvPr/>
        </p:nvSpPr>
        <p:spPr bwMode="auto">
          <a:xfrm>
            <a:off x="5040389" y="2135356"/>
            <a:ext cx="672941" cy="246221"/>
          </a:xfrm>
          <a:prstGeom prst="rect">
            <a:avLst/>
          </a:prstGeom>
          <a:noFill/>
          <a:ln w="9525">
            <a:noFill/>
            <a:miter lim="800000"/>
            <a:headEnd/>
            <a:tailEnd/>
          </a:ln>
        </p:spPr>
        <p:txBody>
          <a:bodyPr wrap="none" lIns="0" tIns="0" rIns="0" bIns="0">
            <a:spAutoFit/>
          </a:bodyPr>
          <a:lstStyle/>
          <a:p>
            <a:pPr defTabSz="1119847"/>
            <a:r>
              <a:rPr lang="sr-Latn-CS" sz="1600" b="1" dirty="0"/>
              <a:t>Sweden</a:t>
            </a:r>
            <a:endParaRPr lang="de-DE" sz="2000" b="1" dirty="0"/>
          </a:p>
        </p:txBody>
      </p:sp>
      <p:sp>
        <p:nvSpPr>
          <p:cNvPr id="62" name="Text Box 15"/>
          <p:cNvSpPr txBox="1">
            <a:spLocks noChangeArrowheads="1"/>
          </p:cNvSpPr>
          <p:nvPr/>
        </p:nvSpPr>
        <p:spPr bwMode="auto">
          <a:xfrm>
            <a:off x="2703521" y="4031598"/>
            <a:ext cx="588174" cy="246221"/>
          </a:xfrm>
          <a:prstGeom prst="rect">
            <a:avLst/>
          </a:prstGeom>
          <a:noFill/>
          <a:ln w="9525">
            <a:noFill/>
            <a:miter lim="800000"/>
            <a:headEnd/>
            <a:tailEnd/>
          </a:ln>
        </p:spPr>
        <p:txBody>
          <a:bodyPr wrap="none" lIns="0" tIns="0" rIns="0" bIns="0">
            <a:spAutoFit/>
          </a:bodyPr>
          <a:lstStyle/>
          <a:p>
            <a:pPr defTabSz="1119847"/>
            <a:r>
              <a:rPr lang="sr-Latn-CS" sz="1600" b="1" dirty="0"/>
              <a:t>Poland</a:t>
            </a:r>
            <a:endParaRPr lang="de-DE" sz="2000" b="1" dirty="0"/>
          </a:p>
        </p:txBody>
      </p:sp>
      <p:sp>
        <p:nvSpPr>
          <p:cNvPr id="63" name="Text Box 15"/>
          <p:cNvSpPr txBox="1">
            <a:spLocks noChangeArrowheads="1"/>
          </p:cNvSpPr>
          <p:nvPr/>
        </p:nvSpPr>
        <p:spPr bwMode="auto">
          <a:xfrm>
            <a:off x="2680566" y="3322472"/>
            <a:ext cx="611129" cy="246221"/>
          </a:xfrm>
          <a:prstGeom prst="rect">
            <a:avLst/>
          </a:prstGeom>
          <a:noFill/>
          <a:ln w="9525">
            <a:noFill/>
            <a:miter lim="800000"/>
            <a:headEnd/>
            <a:tailEnd/>
          </a:ln>
        </p:spPr>
        <p:txBody>
          <a:bodyPr wrap="none" lIns="0" tIns="0" rIns="0" bIns="0">
            <a:spAutoFit/>
          </a:bodyPr>
          <a:lstStyle/>
          <a:p>
            <a:pPr defTabSz="1119847"/>
            <a:r>
              <a:rPr lang="sr-Latn-CS" sz="1600" b="1" dirty="0"/>
              <a:t>Croatia</a:t>
            </a:r>
            <a:endParaRPr lang="de-DE" sz="2000" b="1" dirty="0"/>
          </a:p>
        </p:txBody>
      </p:sp>
      <p:pic>
        <p:nvPicPr>
          <p:cNvPr id="80" name="Picture 7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7880" y="3122164"/>
            <a:ext cx="338555" cy="283573"/>
          </a:xfrm>
          <a:prstGeom prst="rect">
            <a:avLst/>
          </a:prstGeom>
        </p:spPr>
      </p:pic>
      <p:pic>
        <p:nvPicPr>
          <p:cNvPr id="81" name="Picture 8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56810" y="3728410"/>
            <a:ext cx="338555" cy="283573"/>
          </a:xfrm>
          <a:prstGeom prst="rect">
            <a:avLst/>
          </a:prstGeom>
        </p:spPr>
      </p:pic>
      <p:pic>
        <p:nvPicPr>
          <p:cNvPr id="82" name="Picture 8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75187" y="2864911"/>
            <a:ext cx="338555" cy="283573"/>
          </a:xfrm>
          <a:prstGeom prst="rect">
            <a:avLst/>
          </a:prstGeom>
        </p:spPr>
      </p:pic>
      <p:pic>
        <p:nvPicPr>
          <p:cNvPr id="83" name="Picture 8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46472" y="2258466"/>
            <a:ext cx="338555" cy="283573"/>
          </a:xfrm>
          <a:prstGeom prst="rect">
            <a:avLst/>
          </a:prstGeom>
        </p:spPr>
      </p:pic>
      <p:pic>
        <p:nvPicPr>
          <p:cNvPr id="84" name="Picture 8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44148" y="1793159"/>
            <a:ext cx="338555" cy="283573"/>
          </a:xfrm>
          <a:prstGeom prst="rect">
            <a:avLst/>
          </a:prstGeom>
        </p:spPr>
      </p:pic>
      <p:pic>
        <p:nvPicPr>
          <p:cNvPr id="86" name="Picture 8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47098" y="1478647"/>
            <a:ext cx="338555" cy="283573"/>
          </a:xfrm>
          <a:prstGeom prst="rect">
            <a:avLst/>
          </a:prstGeom>
        </p:spPr>
      </p:pic>
      <p:pic>
        <p:nvPicPr>
          <p:cNvPr id="88" name="Picture 8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32412" y="2198846"/>
            <a:ext cx="338555" cy="283573"/>
          </a:xfrm>
          <a:prstGeom prst="rect">
            <a:avLst/>
          </a:prstGeom>
        </p:spPr>
      </p:pic>
      <p:pic>
        <p:nvPicPr>
          <p:cNvPr id="89" name="Picture 8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41531" y="2704624"/>
            <a:ext cx="338555" cy="283573"/>
          </a:xfrm>
          <a:prstGeom prst="rect">
            <a:avLst/>
          </a:prstGeom>
        </p:spPr>
      </p:pic>
      <p:pic>
        <p:nvPicPr>
          <p:cNvPr id="97" name="Picture 9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285710" y="2690977"/>
            <a:ext cx="338555" cy="283573"/>
          </a:xfrm>
          <a:prstGeom prst="rect">
            <a:avLst/>
          </a:prstGeom>
        </p:spPr>
      </p:pic>
      <p:pic>
        <p:nvPicPr>
          <p:cNvPr id="98" name="Picture 9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97608" y="3701115"/>
            <a:ext cx="338555" cy="283573"/>
          </a:xfrm>
          <a:prstGeom prst="rect">
            <a:avLst/>
          </a:prstGeom>
        </p:spPr>
      </p:pic>
      <p:pic>
        <p:nvPicPr>
          <p:cNvPr id="99" name="Picture 9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80086" y="896185"/>
            <a:ext cx="338555" cy="283573"/>
          </a:xfrm>
          <a:prstGeom prst="rect">
            <a:avLst/>
          </a:prstGeom>
        </p:spPr>
      </p:pic>
      <p:pic>
        <p:nvPicPr>
          <p:cNvPr id="100" name="Picture 9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608164" y="4000419"/>
            <a:ext cx="338555" cy="283573"/>
          </a:xfrm>
          <a:prstGeom prst="rect">
            <a:avLst/>
          </a:prstGeom>
        </p:spPr>
      </p:pic>
      <p:pic>
        <p:nvPicPr>
          <p:cNvPr id="104" name="Picture 10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682685" y="2111652"/>
            <a:ext cx="338555" cy="283573"/>
          </a:xfrm>
          <a:prstGeom prst="rect">
            <a:avLst/>
          </a:prstGeom>
        </p:spPr>
      </p:pic>
      <p:pic>
        <p:nvPicPr>
          <p:cNvPr id="105" name="Picture 104"/>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949153" y="4225721"/>
            <a:ext cx="338555" cy="283573"/>
          </a:xfrm>
          <a:prstGeom prst="rect">
            <a:avLst/>
          </a:prstGeom>
        </p:spPr>
      </p:pic>
      <p:pic>
        <p:nvPicPr>
          <p:cNvPr id="106" name="Picture 10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972109" y="3113212"/>
            <a:ext cx="338555" cy="283573"/>
          </a:xfrm>
          <a:prstGeom prst="rect">
            <a:avLst/>
          </a:prstGeom>
        </p:spPr>
      </p:pic>
      <p:sp>
        <p:nvSpPr>
          <p:cNvPr id="4" name="Rounded Rectangle 3"/>
          <p:cNvSpPr/>
          <p:nvPr/>
        </p:nvSpPr>
        <p:spPr>
          <a:xfrm>
            <a:off x="1401944" y="1109910"/>
            <a:ext cx="1878142" cy="20041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LGBT+ IMMIGRANTS -</a:t>
            </a:r>
            <a:endParaRPr lang="en-US" sz="1400" dirty="0"/>
          </a:p>
        </p:txBody>
      </p:sp>
      <p:sp>
        <p:nvSpPr>
          <p:cNvPr id="41" name="Rounded Rectangle 40"/>
          <p:cNvSpPr/>
          <p:nvPr/>
        </p:nvSpPr>
        <p:spPr>
          <a:xfrm>
            <a:off x="6393180" y="1066588"/>
            <a:ext cx="2160270" cy="24373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LGBT+ IMMIGRANTS +</a:t>
            </a:r>
            <a:endParaRPr lang="en-US" sz="1400" dirty="0"/>
          </a:p>
        </p:txBody>
      </p:sp>
      <p:sp>
        <p:nvSpPr>
          <p:cNvPr id="42" name="Rounded Rectangle 41"/>
          <p:cNvSpPr/>
          <p:nvPr/>
        </p:nvSpPr>
        <p:spPr>
          <a:xfrm>
            <a:off x="6468954" y="4684181"/>
            <a:ext cx="2160270" cy="24373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LGBT- IMMIGRANTS +</a:t>
            </a:r>
            <a:endParaRPr lang="en-US" sz="1400" dirty="0"/>
          </a:p>
        </p:txBody>
      </p:sp>
      <p:sp>
        <p:nvSpPr>
          <p:cNvPr id="64" name="Rounded Rectangle 63"/>
          <p:cNvSpPr/>
          <p:nvPr/>
        </p:nvSpPr>
        <p:spPr>
          <a:xfrm>
            <a:off x="1378889" y="4727503"/>
            <a:ext cx="1878142" cy="20041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LGBT- IMMIGRANTS -</a:t>
            </a:r>
            <a:endParaRPr lang="en-US" sz="1400" dirty="0"/>
          </a:p>
        </p:txBody>
      </p:sp>
    </p:spTree>
    <p:extLst>
      <p:ext uri="{BB962C8B-B14F-4D97-AF65-F5344CB8AC3E}">
        <p14:creationId xmlns:p14="http://schemas.microsoft.com/office/powerpoint/2010/main" val="161825747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50083"/>
            <a:ext cx="9506064" cy="664797"/>
          </a:xfrm>
        </p:spPr>
        <p:txBody>
          <a:bodyPr/>
          <a:lstStyle/>
          <a:p>
            <a:pPr algn="just"/>
            <a:r>
              <a:rPr lang="en-US" dirty="0" smtClean="0"/>
              <a:t>In </a:t>
            </a:r>
            <a:r>
              <a:rPr lang="en-US" dirty="0"/>
              <a:t>your opinion, would the European Union be better or worse if something of the following happened? </a:t>
            </a:r>
            <a:endParaRPr lang="sr-Latn-R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72</a:t>
            </a:fld>
            <a:endParaRPr lang="de-DE" dirty="0"/>
          </a:p>
        </p:txBody>
      </p:sp>
      <p:sp>
        <p:nvSpPr>
          <p:cNvPr id="43" name="Rectangle 42"/>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
        <p:nvSpPr>
          <p:cNvPr id="5" name="Rounded Rectangle 4"/>
          <p:cNvSpPr/>
          <p:nvPr/>
        </p:nvSpPr>
        <p:spPr>
          <a:xfrm>
            <a:off x="4963504" y="724180"/>
            <a:ext cx="4915200" cy="373268"/>
          </a:xfrm>
          <a:prstGeom prst="round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rPr>
              <a:t>If LGBT persons would not be given all the rights other citizens have </a:t>
            </a:r>
            <a:endParaRPr lang="sr-Latn-RS" sz="1300" b="1" dirty="0">
              <a:solidFill>
                <a:schemeClr val="bg1"/>
              </a:solidFill>
            </a:endParaRPr>
          </a:p>
        </p:txBody>
      </p:sp>
      <p:sp>
        <p:nvSpPr>
          <p:cNvPr id="45" name="Rounded Rectangle 44"/>
          <p:cNvSpPr/>
          <p:nvPr/>
        </p:nvSpPr>
        <p:spPr>
          <a:xfrm>
            <a:off x="92392" y="738677"/>
            <a:ext cx="4680585" cy="360045"/>
          </a:xfrm>
          <a:prstGeom prst="round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rPr>
              <a:t>If there were less immigrants in the country you live in</a:t>
            </a:r>
            <a:endParaRPr lang="sr-Latn-RS" sz="1300" b="1" dirty="0">
              <a:solidFill>
                <a:schemeClr val="bg1"/>
              </a:solidFill>
            </a:endParaRPr>
          </a:p>
        </p:txBody>
      </p:sp>
      <p:graphicFrame>
        <p:nvGraphicFramePr>
          <p:cNvPr id="6" name="Object 5"/>
          <p:cNvGraphicFramePr>
            <a:graphicFrameLocks/>
          </p:cNvGraphicFramePr>
          <p:nvPr>
            <p:extLst>
              <p:ext uri="{D42A27DB-BD31-4B8C-83A1-F6EECF244321}">
                <p14:modId xmlns:p14="http://schemas.microsoft.com/office/powerpoint/2010/main" val="2985932367"/>
              </p:ext>
            </p:extLst>
          </p:nvPr>
        </p:nvGraphicFramePr>
        <p:xfrm>
          <a:off x="23813" y="1187450"/>
          <a:ext cx="4856162" cy="5380038"/>
        </p:xfrm>
        <a:graphic>
          <a:graphicData uri="http://schemas.openxmlformats.org/presentationml/2006/ole">
            <mc:AlternateContent xmlns:mc="http://schemas.openxmlformats.org/markup-compatibility/2006">
              <mc:Choice xmlns:v="urn:schemas-microsoft-com:vml" Requires="v">
                <p:oleObj spid="_x0000_s172064" name="Chart" r:id="rId4" imgW="4867304" imgH="5391113" progId="MSGraph.Chart.8">
                  <p:embed followColorScheme="full"/>
                </p:oleObj>
              </mc:Choice>
              <mc:Fallback>
                <p:oleObj name="Chart" r:id="rId4" imgW="4867304" imgH="5391113" progId="MSGraph.Chart.8">
                  <p:embed followColorScheme="full"/>
                  <p:pic>
                    <p:nvPicPr>
                      <p:cNvPr id="0" name=""/>
                      <p:cNvPicPr>
                        <a:picLocks noChangeArrowheads="1"/>
                      </p:cNvPicPr>
                      <p:nvPr/>
                    </p:nvPicPr>
                    <p:blipFill>
                      <a:blip r:embed="rId5"/>
                      <a:srcRect/>
                      <a:stretch>
                        <a:fillRect/>
                      </a:stretch>
                    </p:blipFill>
                    <p:spPr bwMode="gray">
                      <a:xfrm>
                        <a:off x="23813" y="1187450"/>
                        <a:ext cx="4856162" cy="538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p:cNvGraphicFramePr>
          <p:nvPr>
            <p:extLst>
              <p:ext uri="{D42A27DB-BD31-4B8C-83A1-F6EECF244321}">
                <p14:modId xmlns:p14="http://schemas.microsoft.com/office/powerpoint/2010/main" val="3236901072"/>
              </p:ext>
            </p:extLst>
          </p:nvPr>
        </p:nvGraphicFramePr>
        <p:xfrm>
          <a:off x="4973692" y="1181645"/>
          <a:ext cx="4856162" cy="5380038"/>
        </p:xfrm>
        <a:graphic>
          <a:graphicData uri="http://schemas.openxmlformats.org/presentationml/2006/ole">
            <mc:AlternateContent xmlns:mc="http://schemas.openxmlformats.org/markup-compatibility/2006">
              <mc:Choice xmlns:v="urn:schemas-microsoft-com:vml" Requires="v">
                <p:oleObj spid="_x0000_s172065" name="Chart" r:id="rId6" imgW="4867304" imgH="5391113" progId="MSGraph.Chart.8">
                  <p:embed followColorScheme="full"/>
                </p:oleObj>
              </mc:Choice>
              <mc:Fallback>
                <p:oleObj name="Chart" r:id="rId6" imgW="4867304" imgH="5391113" progId="MSGraph.Chart.8">
                  <p:embed followColorScheme="full"/>
                  <p:pic>
                    <p:nvPicPr>
                      <p:cNvPr id="0" name=""/>
                      <p:cNvPicPr>
                        <a:picLocks noChangeArrowheads="1"/>
                      </p:cNvPicPr>
                      <p:nvPr/>
                    </p:nvPicPr>
                    <p:blipFill>
                      <a:blip r:embed="rId7"/>
                      <a:srcRect/>
                      <a:stretch>
                        <a:fillRect/>
                      </a:stretch>
                    </p:blipFill>
                    <p:spPr bwMode="gray">
                      <a:xfrm>
                        <a:off x="4973692" y="1181645"/>
                        <a:ext cx="4856162" cy="538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60924831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97200"/>
            <a:ext cx="9556749" cy="451440"/>
          </a:xfrm>
        </p:spPr>
        <p:txBody>
          <a:bodyPr/>
          <a:lstStyle/>
          <a:p>
            <a:r>
              <a:rPr lang="en-US" dirty="0"/>
              <a:t>Friendly towards LGBT and </a:t>
            </a:r>
            <a:r>
              <a:rPr lang="en-US" dirty="0" smtClean="0"/>
              <a:t>immigrant</a:t>
            </a:r>
            <a:r>
              <a:rPr lang="sr-Latn-CS" dirty="0" smtClean="0"/>
              <a:t>s</a:t>
            </a:r>
            <a:endParaRPr lang="en-US"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73</a:t>
            </a:fld>
            <a:endParaRPr lang="de-DE" dirty="0"/>
          </a:p>
        </p:txBody>
      </p:sp>
      <p:graphicFrame>
        <p:nvGraphicFramePr>
          <p:cNvPr id="5" name="Object 4"/>
          <p:cNvGraphicFramePr>
            <a:graphicFrameLocks noChangeAspect="1"/>
          </p:cNvGraphicFramePr>
          <p:nvPr>
            <p:extLst>
              <p:ext uri="{D42A27DB-BD31-4B8C-83A1-F6EECF244321}">
                <p14:modId xmlns:p14="http://schemas.microsoft.com/office/powerpoint/2010/main" val="1177839035"/>
              </p:ext>
            </p:extLst>
          </p:nvPr>
        </p:nvGraphicFramePr>
        <p:xfrm>
          <a:off x="177800" y="723900"/>
          <a:ext cx="9559925" cy="5676900"/>
        </p:xfrm>
        <a:graphic>
          <a:graphicData uri="http://schemas.openxmlformats.org/presentationml/2006/ole">
            <mc:AlternateContent xmlns:mc="http://schemas.openxmlformats.org/markup-compatibility/2006">
              <mc:Choice xmlns:v="urn:schemas-microsoft-com:vml" Requires="v">
                <p:oleObj spid="_x0000_s190476" name="Chart" r:id="rId3" imgW="9467906" imgH="5619747" progId="MSGraph.Chart.8">
                  <p:embed followColorScheme="full"/>
                </p:oleObj>
              </mc:Choice>
              <mc:Fallback>
                <p:oleObj name="Chart" r:id="rId3" imgW="9467906" imgH="5619747" progId="MSGraph.Chart.8">
                  <p:embed followColorScheme="full"/>
                  <p:pic>
                    <p:nvPicPr>
                      <p:cNvPr id="0" name="Object 31"/>
                      <p:cNvPicPr>
                        <a:picLocks noChangeAspect="1" noChangeArrowheads="1"/>
                      </p:cNvPicPr>
                      <p:nvPr/>
                    </p:nvPicPr>
                    <p:blipFill>
                      <a:blip r:embed="rId4"/>
                      <a:srcRect/>
                      <a:stretch>
                        <a:fillRect/>
                      </a:stretch>
                    </p:blipFill>
                    <p:spPr bwMode="auto">
                      <a:xfrm>
                        <a:off x="177800" y="723900"/>
                        <a:ext cx="9559925"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102778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97200"/>
            <a:ext cx="9556749" cy="451440"/>
          </a:xfrm>
        </p:spPr>
        <p:txBody>
          <a:bodyPr/>
          <a:lstStyle/>
          <a:p>
            <a:r>
              <a:rPr lang="en-US" dirty="0"/>
              <a:t>Friendly towards LGBT and </a:t>
            </a:r>
            <a:r>
              <a:rPr lang="en-US" dirty="0" smtClean="0"/>
              <a:t>immigrant</a:t>
            </a:r>
            <a:r>
              <a:rPr lang="sr-Latn-CS" dirty="0" smtClean="0"/>
              <a:t>s</a:t>
            </a:r>
            <a:endParaRPr lang="en-US"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74</a:t>
            </a:fld>
            <a:endParaRPr lang="de-DE" dirty="0"/>
          </a:p>
        </p:txBody>
      </p:sp>
      <p:graphicFrame>
        <p:nvGraphicFramePr>
          <p:cNvPr id="5" name="Object 4"/>
          <p:cNvGraphicFramePr>
            <a:graphicFrameLocks noChangeAspect="1"/>
          </p:cNvGraphicFramePr>
          <p:nvPr>
            <p:extLst>
              <p:ext uri="{D42A27DB-BD31-4B8C-83A1-F6EECF244321}">
                <p14:modId xmlns:p14="http://schemas.microsoft.com/office/powerpoint/2010/main" val="2861226165"/>
              </p:ext>
            </p:extLst>
          </p:nvPr>
        </p:nvGraphicFramePr>
        <p:xfrm>
          <a:off x="177800" y="723900"/>
          <a:ext cx="9559925" cy="5676900"/>
        </p:xfrm>
        <a:graphic>
          <a:graphicData uri="http://schemas.openxmlformats.org/presentationml/2006/ole">
            <mc:AlternateContent xmlns:mc="http://schemas.openxmlformats.org/markup-compatibility/2006">
              <mc:Choice xmlns:v="urn:schemas-microsoft-com:vml" Requires="v">
                <p:oleObj spid="_x0000_s191496" name="Chart" r:id="rId3" imgW="9467906" imgH="5619747" progId="MSGraph.Chart.8">
                  <p:embed followColorScheme="full"/>
                </p:oleObj>
              </mc:Choice>
              <mc:Fallback>
                <p:oleObj name="Chart" r:id="rId3" imgW="9467906" imgH="5619747" progId="MSGraph.Chart.8">
                  <p:embed followColorScheme="full"/>
                  <p:pic>
                    <p:nvPicPr>
                      <p:cNvPr id="0" name=""/>
                      <p:cNvPicPr>
                        <a:picLocks noChangeAspect="1" noChangeArrowheads="1"/>
                      </p:cNvPicPr>
                      <p:nvPr/>
                    </p:nvPicPr>
                    <p:blipFill>
                      <a:blip r:embed="rId4"/>
                      <a:srcRect/>
                      <a:stretch>
                        <a:fillRect/>
                      </a:stretch>
                    </p:blipFill>
                    <p:spPr bwMode="auto">
                      <a:xfrm>
                        <a:off x="177800" y="723900"/>
                        <a:ext cx="9559925"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3059171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97200"/>
            <a:ext cx="9556749" cy="451440"/>
          </a:xfrm>
        </p:spPr>
        <p:txBody>
          <a:bodyPr/>
          <a:lstStyle/>
          <a:p>
            <a:r>
              <a:rPr lang="sr-Latn-CS" dirty="0" smtClean="0"/>
              <a:t>Unf</a:t>
            </a:r>
            <a:r>
              <a:rPr lang="en-US" dirty="0" err="1" smtClean="0"/>
              <a:t>riendly</a:t>
            </a:r>
            <a:r>
              <a:rPr lang="en-US" dirty="0" smtClean="0"/>
              <a:t> </a:t>
            </a:r>
            <a:r>
              <a:rPr lang="en-US" dirty="0"/>
              <a:t>towards LGBT and </a:t>
            </a:r>
            <a:r>
              <a:rPr lang="en-US" dirty="0" smtClean="0"/>
              <a:t>immigrant</a:t>
            </a:r>
            <a:r>
              <a:rPr lang="sr-Latn-CS" dirty="0" smtClean="0"/>
              <a:t>s</a:t>
            </a:r>
            <a:endParaRPr lang="en-US"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75</a:t>
            </a:fld>
            <a:endParaRPr lang="de-DE" dirty="0"/>
          </a:p>
        </p:txBody>
      </p:sp>
      <p:graphicFrame>
        <p:nvGraphicFramePr>
          <p:cNvPr id="5" name="Object 4"/>
          <p:cNvGraphicFramePr>
            <a:graphicFrameLocks noChangeAspect="1"/>
          </p:cNvGraphicFramePr>
          <p:nvPr>
            <p:extLst>
              <p:ext uri="{D42A27DB-BD31-4B8C-83A1-F6EECF244321}">
                <p14:modId xmlns:p14="http://schemas.microsoft.com/office/powerpoint/2010/main" val="912661234"/>
              </p:ext>
            </p:extLst>
          </p:nvPr>
        </p:nvGraphicFramePr>
        <p:xfrm>
          <a:off x="177800" y="723900"/>
          <a:ext cx="9559925" cy="5676900"/>
        </p:xfrm>
        <a:graphic>
          <a:graphicData uri="http://schemas.openxmlformats.org/presentationml/2006/ole">
            <mc:AlternateContent xmlns:mc="http://schemas.openxmlformats.org/markup-compatibility/2006">
              <mc:Choice xmlns:v="urn:schemas-microsoft-com:vml" Requires="v">
                <p:oleObj spid="_x0000_s192520" name="Chart" r:id="rId3" imgW="9467906" imgH="5619747" progId="MSGraph.Chart.8">
                  <p:embed followColorScheme="full"/>
                </p:oleObj>
              </mc:Choice>
              <mc:Fallback>
                <p:oleObj name="Chart" r:id="rId3" imgW="9467906" imgH="5619747" progId="MSGraph.Chart.8">
                  <p:embed followColorScheme="full"/>
                  <p:pic>
                    <p:nvPicPr>
                      <p:cNvPr id="0" name=""/>
                      <p:cNvPicPr>
                        <a:picLocks noChangeAspect="1" noChangeArrowheads="1"/>
                      </p:cNvPicPr>
                      <p:nvPr/>
                    </p:nvPicPr>
                    <p:blipFill>
                      <a:blip r:embed="rId4"/>
                      <a:srcRect/>
                      <a:stretch>
                        <a:fillRect/>
                      </a:stretch>
                    </p:blipFill>
                    <p:spPr bwMode="auto">
                      <a:xfrm>
                        <a:off x="177800" y="723900"/>
                        <a:ext cx="9559925"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1030663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97200"/>
            <a:ext cx="9556749" cy="451440"/>
          </a:xfrm>
        </p:spPr>
        <p:txBody>
          <a:bodyPr/>
          <a:lstStyle/>
          <a:p>
            <a:r>
              <a:rPr lang="sr-Latn-CS" dirty="0" smtClean="0"/>
              <a:t>Unf</a:t>
            </a:r>
            <a:r>
              <a:rPr lang="en-US" dirty="0" err="1" smtClean="0"/>
              <a:t>riendly</a:t>
            </a:r>
            <a:r>
              <a:rPr lang="en-US" dirty="0" smtClean="0"/>
              <a:t> </a:t>
            </a:r>
            <a:r>
              <a:rPr lang="en-US" dirty="0"/>
              <a:t>towards LGBT and </a:t>
            </a:r>
            <a:r>
              <a:rPr lang="en-US" dirty="0" smtClean="0"/>
              <a:t>immigrant</a:t>
            </a:r>
            <a:r>
              <a:rPr lang="sr-Latn-CS" dirty="0" smtClean="0"/>
              <a:t>s</a:t>
            </a:r>
            <a:endParaRPr lang="en-US" dirty="0"/>
          </a:p>
        </p:txBody>
      </p:sp>
      <p:sp>
        <p:nvSpPr>
          <p:cNvPr id="3" name="Slide Number Placeholder 2"/>
          <p:cNvSpPr>
            <a:spLocks noGrp="1"/>
          </p:cNvSpPr>
          <p:nvPr>
            <p:ph type="sldNum" sz="quarter" idx="10"/>
          </p:nvPr>
        </p:nvSpPr>
        <p:spPr/>
        <p:txBody>
          <a:bodyPr/>
          <a:lstStyle/>
          <a:p>
            <a:pPr>
              <a:defRPr/>
            </a:pPr>
            <a:fld id="{2A3F75D5-F3FE-45CD-9824-7B7FF568E06B}" type="slidenum">
              <a:rPr lang="de-DE" smtClean="0"/>
              <a:pPr>
                <a:defRPr/>
              </a:pPr>
              <a:t>76</a:t>
            </a:fld>
            <a:endParaRPr lang="de-DE" dirty="0"/>
          </a:p>
        </p:txBody>
      </p:sp>
      <p:graphicFrame>
        <p:nvGraphicFramePr>
          <p:cNvPr id="5" name="Object 4"/>
          <p:cNvGraphicFramePr>
            <a:graphicFrameLocks noChangeAspect="1"/>
          </p:cNvGraphicFramePr>
          <p:nvPr>
            <p:extLst>
              <p:ext uri="{D42A27DB-BD31-4B8C-83A1-F6EECF244321}">
                <p14:modId xmlns:p14="http://schemas.microsoft.com/office/powerpoint/2010/main" val="2450710477"/>
              </p:ext>
            </p:extLst>
          </p:nvPr>
        </p:nvGraphicFramePr>
        <p:xfrm>
          <a:off x="177800" y="723900"/>
          <a:ext cx="9559925" cy="5676900"/>
        </p:xfrm>
        <a:graphic>
          <a:graphicData uri="http://schemas.openxmlformats.org/presentationml/2006/ole">
            <mc:AlternateContent xmlns:mc="http://schemas.openxmlformats.org/markup-compatibility/2006">
              <mc:Choice xmlns:v="urn:schemas-microsoft-com:vml" Requires="v">
                <p:oleObj spid="_x0000_s193544" name="Chart" r:id="rId3" imgW="9467906" imgH="5619747" progId="MSGraph.Chart.8">
                  <p:embed followColorScheme="full"/>
                </p:oleObj>
              </mc:Choice>
              <mc:Fallback>
                <p:oleObj name="Chart" r:id="rId3" imgW="9467906" imgH="5619747" progId="MSGraph.Chart.8">
                  <p:embed followColorScheme="full"/>
                  <p:pic>
                    <p:nvPicPr>
                      <p:cNvPr id="0" name=""/>
                      <p:cNvPicPr>
                        <a:picLocks noChangeAspect="1" noChangeArrowheads="1"/>
                      </p:cNvPicPr>
                      <p:nvPr/>
                    </p:nvPicPr>
                    <p:blipFill>
                      <a:blip r:embed="rId4"/>
                      <a:srcRect/>
                      <a:stretch>
                        <a:fillRect/>
                      </a:stretch>
                    </p:blipFill>
                    <p:spPr bwMode="auto">
                      <a:xfrm>
                        <a:off x="177800" y="723900"/>
                        <a:ext cx="9559925"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020661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THEY THINK ABOUT IMMIGRANTS AND LGBT POPULATION?</a:t>
            </a:r>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77</a:t>
            </a:fld>
            <a:endParaRPr lang="de-DE" dirty="0"/>
          </a:p>
        </p:txBody>
      </p:sp>
      <p:sp>
        <p:nvSpPr>
          <p:cNvPr id="4" name="TextBox 3"/>
          <p:cNvSpPr txBox="1"/>
          <p:nvPr/>
        </p:nvSpPr>
        <p:spPr>
          <a:xfrm>
            <a:off x="408989" y="908720"/>
            <a:ext cx="8814979" cy="5016758"/>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defTabSz="406400"/>
            <a:endParaRPr lang="en-US" sz="1600" dirty="0"/>
          </a:p>
          <a:p>
            <a:pPr defTabSz="406400"/>
            <a:r>
              <a:rPr lang="en-US" sz="1600" dirty="0" smtClean="0"/>
              <a:t>Attitudes </a:t>
            </a:r>
            <a:r>
              <a:rPr lang="en-US" sz="1600" dirty="0"/>
              <a:t>of 15 EU countries citizens towards immigrants are mostly negative – 39% believe EU would be better place for living if there were less immigrants, 18% believe it would be actually better place, and 43% do not have attitude on this issue. </a:t>
            </a:r>
            <a:endParaRPr lang="en-US" sz="1600" dirty="0" smtClean="0"/>
          </a:p>
          <a:p>
            <a:pPr marL="0" indent="0" defTabSz="406400">
              <a:buNone/>
            </a:pPr>
            <a:endParaRPr lang="en-US" sz="1600" dirty="0" smtClean="0"/>
          </a:p>
          <a:p>
            <a:pPr defTabSz="406400"/>
            <a:r>
              <a:rPr lang="en-US" sz="1600" dirty="0" smtClean="0"/>
              <a:t>Negative </a:t>
            </a:r>
            <a:r>
              <a:rPr lang="en-US" sz="1600" dirty="0"/>
              <a:t>attitudes towards immigrants more often have males, people with lower education, living in villages and suburbs, citizens of Greece, Italy, Austria, France, voters of NI, EFD, ECR and EPP. EU would be worse place if there were less immigrants believe people with higher education, from big cities, living in Sweden, Spain, Romania, Germany and supporters of G/FA and GUE/NGL. </a:t>
            </a:r>
            <a:endParaRPr lang="en-US" sz="1600" dirty="0" smtClean="0"/>
          </a:p>
          <a:p>
            <a:pPr marL="0" indent="0" defTabSz="406400">
              <a:buNone/>
            </a:pPr>
            <a:endParaRPr lang="en-US" sz="1600" dirty="0"/>
          </a:p>
          <a:p>
            <a:pPr defTabSz="406400"/>
            <a:r>
              <a:rPr lang="en-US" sz="1600" dirty="0" smtClean="0"/>
              <a:t>Attitudes </a:t>
            </a:r>
            <a:r>
              <a:rPr lang="en-US" sz="1600" dirty="0"/>
              <a:t>towards LGBT persons are more positive than attitudes towards immigrants – 15% believe EU would be better place If LGBT persons would not be given all the rights other citizens have and 42% believe EU would be worse place to live under these circumstances. 43% do not have an opinion about this issue. </a:t>
            </a:r>
            <a:endParaRPr lang="en-US" sz="1600" dirty="0" smtClean="0"/>
          </a:p>
          <a:p>
            <a:pPr marL="0" indent="0" defTabSz="406400">
              <a:buNone/>
            </a:pPr>
            <a:endParaRPr lang="en-US" sz="1600" dirty="0" smtClean="0"/>
          </a:p>
          <a:p>
            <a:pPr defTabSz="406400"/>
            <a:r>
              <a:rPr lang="en-US" sz="1600" dirty="0" smtClean="0"/>
              <a:t>More </a:t>
            </a:r>
            <a:r>
              <a:rPr lang="en-US" sz="1600" dirty="0"/>
              <a:t>positive attitudes, again, have females, person with higher education and those living in big cities, people living in Denmark, Spain, Netherlands, Sweden, Germany and Austria, as well as ALDE,G/EFA, GUE/NGL and S&amp;D voters. Negative attitudes are characteristic of males, people living in Hungary, </a:t>
            </a:r>
            <a:r>
              <a:rPr lang="en-US" sz="1600" dirty="0" smtClean="0"/>
              <a:t>Italia </a:t>
            </a:r>
            <a:r>
              <a:rPr lang="en-US" sz="1600" dirty="0"/>
              <a:t>and Romania, as well as voters of EFD, EPP and NI.</a:t>
            </a:r>
          </a:p>
          <a:p>
            <a:endParaRPr lang="en-US" sz="1600" dirty="0"/>
          </a:p>
        </p:txBody>
      </p:sp>
    </p:spTree>
    <p:extLst>
      <p:ext uri="{BB962C8B-B14F-4D97-AF65-F5344CB8AC3E}">
        <p14:creationId xmlns:p14="http://schemas.microsoft.com/office/powerpoint/2010/main" val="41257464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78</a:t>
            </a:fld>
            <a:endParaRPr lang="de-DE" dirty="0"/>
          </a:p>
        </p:txBody>
      </p:sp>
      <p:sp>
        <p:nvSpPr>
          <p:cNvPr id="4" name="Title 1"/>
          <p:cNvSpPr>
            <a:spLocks noGrp="1"/>
          </p:cNvSpPr>
          <p:nvPr>
            <p:ph type="title"/>
          </p:nvPr>
        </p:nvSpPr>
        <p:spPr/>
        <p:txBody>
          <a:bodyPr/>
          <a:lstStyle/>
          <a:p>
            <a:r>
              <a:rPr lang="en-US" dirty="0" smtClean="0"/>
              <a:t>In </a:t>
            </a:r>
            <a:r>
              <a:rPr lang="en-US" dirty="0"/>
              <a:t>your opinion, which of the following member states do not deserve to be a part of the European Union?</a:t>
            </a:r>
            <a:endParaRPr lang="sr-Latn-RS" dirty="0"/>
          </a:p>
        </p:txBody>
      </p:sp>
      <p:graphicFrame>
        <p:nvGraphicFramePr>
          <p:cNvPr id="6" name="Chart 5"/>
          <p:cNvGraphicFramePr/>
          <p:nvPr>
            <p:extLst>
              <p:ext uri="{D42A27DB-BD31-4B8C-83A1-F6EECF244321}">
                <p14:modId xmlns:p14="http://schemas.microsoft.com/office/powerpoint/2010/main" val="1688002961"/>
              </p:ext>
            </p:extLst>
          </p:nvPr>
        </p:nvGraphicFramePr>
        <p:xfrm>
          <a:off x="136207" y="869082"/>
          <a:ext cx="9633585" cy="568866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spTree>
    <p:extLst>
      <p:ext uri="{BB962C8B-B14F-4D97-AF65-F5344CB8AC3E}">
        <p14:creationId xmlns:p14="http://schemas.microsoft.com/office/powerpoint/2010/main" val="245991848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79</a:t>
            </a:fld>
            <a:endParaRPr lang="de-DE" dirty="0"/>
          </a:p>
        </p:txBody>
      </p:sp>
      <p:sp>
        <p:nvSpPr>
          <p:cNvPr id="4" name="Title 1"/>
          <p:cNvSpPr>
            <a:spLocks noGrp="1"/>
          </p:cNvSpPr>
          <p:nvPr>
            <p:ph type="title"/>
          </p:nvPr>
        </p:nvSpPr>
        <p:spPr/>
        <p:txBody>
          <a:bodyPr/>
          <a:lstStyle/>
          <a:p>
            <a:r>
              <a:rPr lang="en-US" dirty="0" smtClean="0"/>
              <a:t>In </a:t>
            </a:r>
            <a:r>
              <a:rPr lang="en-US" dirty="0"/>
              <a:t>your opinion, which of the following member states do not deserve to be a part of the European Union?</a:t>
            </a:r>
            <a:endParaRPr lang="sr-Latn-RS" dirty="0"/>
          </a:p>
        </p:txBody>
      </p:sp>
      <p:sp>
        <p:nvSpPr>
          <p:cNvPr id="7" name="Rectangle 6"/>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2" name="Object 1"/>
          <p:cNvGraphicFramePr>
            <a:graphicFrameLocks/>
          </p:cNvGraphicFramePr>
          <p:nvPr>
            <p:extLst>
              <p:ext uri="{D42A27DB-BD31-4B8C-83A1-F6EECF244321}">
                <p14:modId xmlns:p14="http://schemas.microsoft.com/office/powerpoint/2010/main" val="3459576"/>
              </p:ext>
            </p:extLst>
          </p:nvPr>
        </p:nvGraphicFramePr>
        <p:xfrm>
          <a:off x="238125" y="957880"/>
          <a:ext cx="9475788" cy="5603875"/>
        </p:xfrm>
        <a:graphic>
          <a:graphicData uri="http://schemas.openxmlformats.org/presentationml/2006/ole">
            <mc:AlternateContent xmlns:mc="http://schemas.openxmlformats.org/markup-compatibility/2006">
              <mc:Choice xmlns:v="urn:schemas-microsoft-com:vml" Requires="v">
                <p:oleObj spid="_x0000_s173074" name="Chart" r:id="rId3" imgW="9505968" imgH="5619747" progId="MSGraph.Chart.8">
                  <p:embed followColorScheme="full"/>
                </p:oleObj>
              </mc:Choice>
              <mc:Fallback>
                <p:oleObj name="Chart" r:id="rId3" imgW="9505968" imgH="5619747" progId="MSGraph.Chart.8">
                  <p:embed followColorScheme="full"/>
                  <p:pic>
                    <p:nvPicPr>
                      <p:cNvPr id="0" name="Object 3"/>
                      <p:cNvPicPr>
                        <a:picLocks noChangeArrowheads="1"/>
                      </p:cNvPicPr>
                      <p:nvPr/>
                    </p:nvPicPr>
                    <p:blipFill>
                      <a:blip r:embed="rId4"/>
                      <a:srcRect/>
                      <a:stretch>
                        <a:fillRect/>
                      </a:stretch>
                    </p:blipFill>
                    <p:spPr bwMode="gray">
                      <a:xfrm>
                        <a:off x="238125" y="957880"/>
                        <a:ext cx="9475788" cy="560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20852257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In your opinion, which of the following member states do not deserve to be a part of the European Union?</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80</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1401067311"/>
              </p:ext>
            </p:extLst>
          </p:nvPr>
        </p:nvGraphicFramePr>
        <p:xfrm>
          <a:off x="0" y="1412875"/>
          <a:ext cx="1911350" cy="5226050"/>
        </p:xfrm>
        <a:graphic>
          <a:graphicData uri="http://schemas.openxmlformats.org/presentationml/2006/ole">
            <mc:AlternateContent xmlns:mc="http://schemas.openxmlformats.org/markup-compatibility/2006">
              <mc:Choice xmlns:v="urn:schemas-microsoft-com:vml" Requires="v">
                <p:oleObj spid="_x0000_s174179" name="Chart" r:id="rId4" imgW="1914421" imgH="5248319" progId="MSGraph.Chart.8">
                  <p:embed followColorScheme="full"/>
                </p:oleObj>
              </mc:Choice>
              <mc:Fallback>
                <p:oleObj name="Chart" r:id="rId4" imgW="1914421" imgH="5248319" progId="MSGraph.Chart.8">
                  <p:embed followColorScheme="full"/>
                  <p:pic>
                    <p:nvPicPr>
                      <p:cNvPr id="0" name=""/>
                      <p:cNvPicPr>
                        <a:picLocks noChangeArrowheads="1"/>
                      </p:cNvPicPr>
                      <p:nvPr/>
                    </p:nvPicPr>
                    <p:blipFill>
                      <a:blip r:embed="rId5"/>
                      <a:srcRect/>
                      <a:stretch>
                        <a:fillRect/>
                      </a:stretch>
                    </p:blipFill>
                    <p:spPr bwMode="gray">
                      <a:xfrm>
                        <a:off x="0" y="1412875"/>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130417" y="844815"/>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Romania</a:t>
            </a:r>
            <a:endParaRPr lang="sr-Latn-CS" sz="1400" b="1" dirty="0" smtClean="0">
              <a:solidFill>
                <a:schemeClr val="bg1"/>
              </a:solidFill>
            </a:endParaRPr>
          </a:p>
        </p:txBody>
      </p:sp>
      <p:sp>
        <p:nvSpPr>
          <p:cNvPr id="24" name="Rounded Rectangle 23"/>
          <p:cNvSpPr/>
          <p:nvPr/>
        </p:nvSpPr>
        <p:spPr>
          <a:xfrm>
            <a:off x="2117285" y="831167"/>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Bulgaria</a:t>
            </a:r>
            <a:endParaRPr lang="sr-Latn-CS" sz="1400" b="1" dirty="0" smtClean="0">
              <a:solidFill>
                <a:schemeClr val="bg1"/>
              </a:solidFill>
            </a:endParaRPr>
          </a:p>
        </p:txBody>
      </p:sp>
      <p:sp>
        <p:nvSpPr>
          <p:cNvPr id="26" name="Rounded Rectangle 25"/>
          <p:cNvSpPr/>
          <p:nvPr/>
        </p:nvSpPr>
        <p:spPr>
          <a:xfrm>
            <a:off x="4109757" y="835751"/>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Greece</a:t>
            </a:r>
            <a:endParaRPr lang="sr-Latn-CS" sz="1400" b="1" dirty="0" smtClean="0">
              <a:solidFill>
                <a:schemeClr val="bg1"/>
              </a:solidFill>
            </a:endParaRPr>
          </a:p>
        </p:txBody>
      </p:sp>
      <p:sp>
        <p:nvSpPr>
          <p:cNvPr id="27" name="Rounded Rectangle 26"/>
          <p:cNvSpPr/>
          <p:nvPr/>
        </p:nvSpPr>
        <p:spPr>
          <a:xfrm>
            <a:off x="6077012" y="851671"/>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Slovakia</a:t>
            </a:r>
            <a:endParaRPr lang="sr-Latn-CS" sz="1400" b="1" dirty="0" smtClean="0">
              <a:solidFill>
                <a:schemeClr val="bg1"/>
              </a:solidFill>
            </a:endParaRPr>
          </a:p>
        </p:txBody>
      </p:sp>
      <p:sp>
        <p:nvSpPr>
          <p:cNvPr id="28" name="Rounded Rectangle 27"/>
          <p:cNvSpPr/>
          <p:nvPr/>
        </p:nvSpPr>
        <p:spPr>
          <a:xfrm>
            <a:off x="8015981" y="854093"/>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Slovenia</a:t>
            </a:r>
            <a:endParaRPr lang="sr-Latn-CS" sz="1400" b="1" dirty="0" smtClean="0">
              <a:solidFill>
                <a:schemeClr val="bg1"/>
              </a:solidFill>
            </a:endParaRPr>
          </a:p>
        </p:txBody>
      </p:sp>
      <p:graphicFrame>
        <p:nvGraphicFramePr>
          <p:cNvPr id="6" name="Object 5"/>
          <p:cNvGraphicFramePr>
            <a:graphicFrameLocks/>
          </p:cNvGraphicFramePr>
          <p:nvPr>
            <p:extLst>
              <p:ext uri="{D42A27DB-BD31-4B8C-83A1-F6EECF244321}">
                <p14:modId xmlns:p14="http://schemas.microsoft.com/office/powerpoint/2010/main" val="270695038"/>
              </p:ext>
            </p:extLst>
          </p:nvPr>
        </p:nvGraphicFramePr>
        <p:xfrm>
          <a:off x="1942670" y="1418858"/>
          <a:ext cx="1911350" cy="5226050"/>
        </p:xfrm>
        <a:graphic>
          <a:graphicData uri="http://schemas.openxmlformats.org/presentationml/2006/ole">
            <mc:AlternateContent xmlns:mc="http://schemas.openxmlformats.org/markup-compatibility/2006">
              <mc:Choice xmlns:v="urn:schemas-microsoft-com:vml" Requires="v">
                <p:oleObj spid="_x0000_s174180" name="Chart" r:id="rId6" imgW="1914421" imgH="5248319" progId="MSGraph.Chart.8">
                  <p:embed followColorScheme="full"/>
                </p:oleObj>
              </mc:Choice>
              <mc:Fallback>
                <p:oleObj name="Chart" r:id="rId6" imgW="1914421" imgH="5248319" progId="MSGraph.Chart.8">
                  <p:embed followColorScheme="full"/>
                  <p:pic>
                    <p:nvPicPr>
                      <p:cNvPr id="0" name="Object 7"/>
                      <p:cNvPicPr>
                        <a:picLocks noChangeArrowheads="1"/>
                      </p:cNvPicPr>
                      <p:nvPr/>
                    </p:nvPicPr>
                    <p:blipFill>
                      <a:blip r:embed="rId7"/>
                      <a:srcRect/>
                      <a:stretch>
                        <a:fillRect/>
                      </a:stretch>
                    </p:blipFill>
                    <p:spPr bwMode="gray">
                      <a:xfrm>
                        <a:off x="1942670"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6"/>
          <p:cNvGraphicFramePr>
            <a:graphicFrameLocks/>
          </p:cNvGraphicFramePr>
          <p:nvPr>
            <p:extLst>
              <p:ext uri="{D42A27DB-BD31-4B8C-83A1-F6EECF244321}">
                <p14:modId xmlns:p14="http://schemas.microsoft.com/office/powerpoint/2010/main" val="2656437033"/>
              </p:ext>
            </p:extLst>
          </p:nvPr>
        </p:nvGraphicFramePr>
        <p:xfrm>
          <a:off x="3872865" y="1418858"/>
          <a:ext cx="1911350" cy="5226050"/>
        </p:xfrm>
        <a:graphic>
          <a:graphicData uri="http://schemas.openxmlformats.org/presentationml/2006/ole">
            <mc:AlternateContent xmlns:mc="http://schemas.openxmlformats.org/markup-compatibility/2006">
              <mc:Choice xmlns:v="urn:schemas-microsoft-com:vml" Requires="v">
                <p:oleObj spid="_x0000_s174181" name="Chart" r:id="rId8" imgW="1914421" imgH="5248319" progId="MSGraph.Chart.8">
                  <p:embed followColorScheme="full"/>
                </p:oleObj>
              </mc:Choice>
              <mc:Fallback>
                <p:oleObj name="Chart" r:id="rId8" imgW="1914421" imgH="5248319" progId="MSGraph.Chart.8">
                  <p:embed followColorScheme="full"/>
                  <p:pic>
                    <p:nvPicPr>
                      <p:cNvPr id="0" name="Object 5"/>
                      <p:cNvPicPr>
                        <a:picLocks noChangeArrowheads="1"/>
                      </p:cNvPicPr>
                      <p:nvPr/>
                    </p:nvPicPr>
                    <p:blipFill>
                      <a:blip r:embed="rId9"/>
                      <a:srcRect/>
                      <a:stretch>
                        <a:fillRect/>
                      </a:stretch>
                    </p:blipFill>
                    <p:spPr bwMode="gray">
                      <a:xfrm>
                        <a:off x="3872865"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3744818109"/>
              </p:ext>
            </p:extLst>
          </p:nvPr>
        </p:nvGraphicFramePr>
        <p:xfrm>
          <a:off x="5897968" y="1418858"/>
          <a:ext cx="1911350" cy="5226050"/>
        </p:xfrm>
        <a:graphic>
          <a:graphicData uri="http://schemas.openxmlformats.org/presentationml/2006/ole">
            <mc:AlternateContent xmlns:mc="http://schemas.openxmlformats.org/markup-compatibility/2006">
              <mc:Choice xmlns:v="urn:schemas-microsoft-com:vml" Requires="v">
                <p:oleObj spid="_x0000_s174182" name="Chart" r:id="rId10" imgW="1914421" imgH="5248319" progId="MSGraph.Chart.8">
                  <p:embed followColorScheme="full"/>
                </p:oleObj>
              </mc:Choice>
              <mc:Fallback>
                <p:oleObj name="Chart" r:id="rId10" imgW="1914421" imgH="5248319" progId="MSGraph.Chart.8">
                  <p:embed followColorScheme="full"/>
                  <p:pic>
                    <p:nvPicPr>
                      <p:cNvPr id="0" name="Object 6"/>
                      <p:cNvPicPr>
                        <a:picLocks noChangeArrowheads="1"/>
                      </p:cNvPicPr>
                      <p:nvPr/>
                    </p:nvPicPr>
                    <p:blipFill>
                      <a:blip r:embed="rId11"/>
                      <a:srcRect/>
                      <a:stretch>
                        <a:fillRect/>
                      </a:stretch>
                    </p:blipFill>
                    <p:spPr bwMode="gray">
                      <a:xfrm>
                        <a:off x="5897968"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 name="Object 10"/>
          <p:cNvGraphicFramePr>
            <a:graphicFrameLocks/>
          </p:cNvGraphicFramePr>
          <p:nvPr>
            <p:extLst>
              <p:ext uri="{D42A27DB-BD31-4B8C-83A1-F6EECF244321}">
                <p14:modId xmlns:p14="http://schemas.microsoft.com/office/powerpoint/2010/main" val="1403537667"/>
              </p:ext>
            </p:extLst>
          </p:nvPr>
        </p:nvGraphicFramePr>
        <p:xfrm>
          <a:off x="7839870" y="1418858"/>
          <a:ext cx="1911350" cy="5226050"/>
        </p:xfrm>
        <a:graphic>
          <a:graphicData uri="http://schemas.openxmlformats.org/presentationml/2006/ole">
            <mc:AlternateContent xmlns:mc="http://schemas.openxmlformats.org/markup-compatibility/2006">
              <mc:Choice xmlns:v="urn:schemas-microsoft-com:vml" Requires="v">
                <p:oleObj spid="_x0000_s174183" name="Chart" r:id="rId12" imgW="1914421" imgH="5248319" progId="MSGraph.Chart.8">
                  <p:embed followColorScheme="full"/>
                </p:oleObj>
              </mc:Choice>
              <mc:Fallback>
                <p:oleObj name="Chart" r:id="rId12" imgW="1914421" imgH="5248319" progId="MSGraph.Chart.8">
                  <p:embed followColorScheme="full"/>
                  <p:pic>
                    <p:nvPicPr>
                      <p:cNvPr id="0" name="Object 8"/>
                      <p:cNvPicPr>
                        <a:picLocks noChangeArrowheads="1"/>
                      </p:cNvPicPr>
                      <p:nvPr/>
                    </p:nvPicPr>
                    <p:blipFill>
                      <a:blip r:embed="rId13"/>
                      <a:srcRect/>
                      <a:stretch>
                        <a:fillRect/>
                      </a:stretch>
                    </p:blipFill>
                    <p:spPr bwMode="gray">
                      <a:xfrm>
                        <a:off x="7839870"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 name="Rectangle 28"/>
          <p:cNvSpPr/>
          <p:nvPr/>
        </p:nvSpPr>
        <p:spPr>
          <a:xfrm>
            <a:off x="6257567" y="464565"/>
            <a:ext cx="3190040" cy="30777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en-US" sz="1400" b="1" dirty="0">
                <a:solidFill>
                  <a:schemeClr val="bg1"/>
                </a:solidFill>
              </a:rPr>
              <a:t>10 most frequently mentioned countries</a:t>
            </a:r>
          </a:p>
        </p:txBody>
      </p:sp>
    </p:spTree>
    <p:extLst>
      <p:ext uri="{BB962C8B-B14F-4D97-AF65-F5344CB8AC3E}">
        <p14:creationId xmlns:p14="http://schemas.microsoft.com/office/powerpoint/2010/main" val="192535924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In your opinion, which of the following member states do not deserve to be a part of the European Union?</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81</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3089406615"/>
              </p:ext>
            </p:extLst>
          </p:nvPr>
        </p:nvGraphicFramePr>
        <p:xfrm>
          <a:off x="0" y="1412875"/>
          <a:ext cx="1911350" cy="5226050"/>
        </p:xfrm>
        <a:graphic>
          <a:graphicData uri="http://schemas.openxmlformats.org/presentationml/2006/ole">
            <mc:AlternateContent xmlns:mc="http://schemas.openxmlformats.org/markup-compatibility/2006">
              <mc:Choice xmlns:v="urn:schemas-microsoft-com:vml" Requires="v">
                <p:oleObj spid="_x0000_s175191" name="Chart" r:id="rId4" imgW="1914421" imgH="5248319" progId="MSGraph.Chart.8">
                  <p:embed followColorScheme="full"/>
                </p:oleObj>
              </mc:Choice>
              <mc:Fallback>
                <p:oleObj name="Chart" r:id="rId4" imgW="1914421" imgH="5248319" progId="MSGraph.Chart.8">
                  <p:embed followColorScheme="full"/>
                  <p:pic>
                    <p:nvPicPr>
                      <p:cNvPr id="0" name=""/>
                      <p:cNvPicPr>
                        <a:picLocks noChangeArrowheads="1"/>
                      </p:cNvPicPr>
                      <p:nvPr/>
                    </p:nvPicPr>
                    <p:blipFill>
                      <a:blip r:embed="rId5"/>
                      <a:srcRect/>
                      <a:stretch>
                        <a:fillRect/>
                      </a:stretch>
                    </p:blipFill>
                    <p:spPr bwMode="gray">
                      <a:xfrm>
                        <a:off x="0" y="1412875"/>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130417" y="844815"/>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Croatia</a:t>
            </a:r>
            <a:endParaRPr lang="sr-Latn-CS" sz="1400" b="1" dirty="0" smtClean="0">
              <a:solidFill>
                <a:schemeClr val="bg1"/>
              </a:solidFill>
            </a:endParaRPr>
          </a:p>
        </p:txBody>
      </p:sp>
      <p:sp>
        <p:nvSpPr>
          <p:cNvPr id="24" name="Rounded Rectangle 23"/>
          <p:cNvSpPr/>
          <p:nvPr/>
        </p:nvSpPr>
        <p:spPr>
          <a:xfrm>
            <a:off x="2117285" y="831167"/>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Hungary</a:t>
            </a:r>
            <a:endParaRPr lang="sr-Latn-CS" sz="1400" b="1" dirty="0" smtClean="0">
              <a:solidFill>
                <a:schemeClr val="bg1"/>
              </a:solidFill>
            </a:endParaRPr>
          </a:p>
        </p:txBody>
      </p:sp>
      <p:sp>
        <p:nvSpPr>
          <p:cNvPr id="26" name="Rounded Rectangle 25"/>
          <p:cNvSpPr/>
          <p:nvPr/>
        </p:nvSpPr>
        <p:spPr>
          <a:xfrm>
            <a:off x="4109757" y="835751"/>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Lithuania</a:t>
            </a:r>
            <a:endParaRPr lang="sr-Latn-CS" sz="1400" b="1" dirty="0" smtClean="0">
              <a:solidFill>
                <a:schemeClr val="bg1"/>
              </a:solidFill>
            </a:endParaRPr>
          </a:p>
        </p:txBody>
      </p:sp>
      <p:sp>
        <p:nvSpPr>
          <p:cNvPr id="27" name="Rounded Rectangle 26"/>
          <p:cNvSpPr/>
          <p:nvPr/>
        </p:nvSpPr>
        <p:spPr>
          <a:xfrm>
            <a:off x="6077012" y="851671"/>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Cyprus</a:t>
            </a:r>
            <a:endParaRPr lang="sr-Latn-CS" sz="1400" b="1" dirty="0" smtClean="0">
              <a:solidFill>
                <a:schemeClr val="bg1"/>
              </a:solidFill>
            </a:endParaRPr>
          </a:p>
        </p:txBody>
      </p:sp>
      <p:sp>
        <p:nvSpPr>
          <p:cNvPr id="28" name="Rounded Rectangle 27"/>
          <p:cNvSpPr/>
          <p:nvPr/>
        </p:nvSpPr>
        <p:spPr>
          <a:xfrm>
            <a:off x="8015981" y="854093"/>
            <a:ext cx="1664066" cy="358498"/>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Poland</a:t>
            </a:r>
            <a:endParaRPr lang="sr-Latn-CS" sz="1400" b="1" dirty="0" smtClean="0">
              <a:solidFill>
                <a:schemeClr val="bg1"/>
              </a:solidFill>
            </a:endParaRPr>
          </a:p>
        </p:txBody>
      </p:sp>
      <p:graphicFrame>
        <p:nvGraphicFramePr>
          <p:cNvPr id="6" name="Object 5"/>
          <p:cNvGraphicFramePr>
            <a:graphicFrameLocks/>
          </p:cNvGraphicFramePr>
          <p:nvPr>
            <p:extLst>
              <p:ext uri="{D42A27DB-BD31-4B8C-83A1-F6EECF244321}">
                <p14:modId xmlns:p14="http://schemas.microsoft.com/office/powerpoint/2010/main" val="1045503815"/>
              </p:ext>
            </p:extLst>
          </p:nvPr>
        </p:nvGraphicFramePr>
        <p:xfrm>
          <a:off x="1942670" y="1418858"/>
          <a:ext cx="1911350" cy="5226050"/>
        </p:xfrm>
        <a:graphic>
          <a:graphicData uri="http://schemas.openxmlformats.org/presentationml/2006/ole">
            <mc:AlternateContent xmlns:mc="http://schemas.openxmlformats.org/markup-compatibility/2006">
              <mc:Choice xmlns:v="urn:schemas-microsoft-com:vml" Requires="v">
                <p:oleObj spid="_x0000_s175192" name="Chart" r:id="rId6" imgW="1914421" imgH="5248319" progId="MSGraph.Chart.8">
                  <p:embed followColorScheme="full"/>
                </p:oleObj>
              </mc:Choice>
              <mc:Fallback>
                <p:oleObj name="Chart" r:id="rId6" imgW="1914421" imgH="5248319" progId="MSGraph.Chart.8">
                  <p:embed followColorScheme="full"/>
                  <p:pic>
                    <p:nvPicPr>
                      <p:cNvPr id="0" name=""/>
                      <p:cNvPicPr>
                        <a:picLocks noChangeArrowheads="1"/>
                      </p:cNvPicPr>
                      <p:nvPr/>
                    </p:nvPicPr>
                    <p:blipFill>
                      <a:blip r:embed="rId7"/>
                      <a:srcRect/>
                      <a:stretch>
                        <a:fillRect/>
                      </a:stretch>
                    </p:blipFill>
                    <p:spPr bwMode="gray">
                      <a:xfrm>
                        <a:off x="1942670"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6"/>
          <p:cNvGraphicFramePr>
            <a:graphicFrameLocks/>
          </p:cNvGraphicFramePr>
          <p:nvPr>
            <p:extLst>
              <p:ext uri="{D42A27DB-BD31-4B8C-83A1-F6EECF244321}">
                <p14:modId xmlns:p14="http://schemas.microsoft.com/office/powerpoint/2010/main" val="2022043765"/>
              </p:ext>
            </p:extLst>
          </p:nvPr>
        </p:nvGraphicFramePr>
        <p:xfrm>
          <a:off x="3872865" y="1418858"/>
          <a:ext cx="1911350" cy="5226050"/>
        </p:xfrm>
        <a:graphic>
          <a:graphicData uri="http://schemas.openxmlformats.org/presentationml/2006/ole">
            <mc:AlternateContent xmlns:mc="http://schemas.openxmlformats.org/markup-compatibility/2006">
              <mc:Choice xmlns:v="urn:schemas-microsoft-com:vml" Requires="v">
                <p:oleObj spid="_x0000_s175193" name="Chart" r:id="rId8" imgW="1914421" imgH="5248319" progId="MSGraph.Chart.8">
                  <p:embed followColorScheme="full"/>
                </p:oleObj>
              </mc:Choice>
              <mc:Fallback>
                <p:oleObj name="Chart" r:id="rId8" imgW="1914421" imgH="5248319" progId="MSGraph.Chart.8">
                  <p:embed followColorScheme="full"/>
                  <p:pic>
                    <p:nvPicPr>
                      <p:cNvPr id="0" name=""/>
                      <p:cNvPicPr>
                        <a:picLocks noChangeArrowheads="1"/>
                      </p:cNvPicPr>
                      <p:nvPr/>
                    </p:nvPicPr>
                    <p:blipFill>
                      <a:blip r:embed="rId9"/>
                      <a:srcRect/>
                      <a:stretch>
                        <a:fillRect/>
                      </a:stretch>
                    </p:blipFill>
                    <p:spPr bwMode="gray">
                      <a:xfrm>
                        <a:off x="3872865"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p:cNvGraphicFramePr>
          <p:nvPr>
            <p:extLst>
              <p:ext uri="{D42A27DB-BD31-4B8C-83A1-F6EECF244321}">
                <p14:modId xmlns:p14="http://schemas.microsoft.com/office/powerpoint/2010/main" val="2976438081"/>
              </p:ext>
            </p:extLst>
          </p:nvPr>
        </p:nvGraphicFramePr>
        <p:xfrm>
          <a:off x="5897968" y="1418858"/>
          <a:ext cx="1911350" cy="5226050"/>
        </p:xfrm>
        <a:graphic>
          <a:graphicData uri="http://schemas.openxmlformats.org/presentationml/2006/ole">
            <mc:AlternateContent xmlns:mc="http://schemas.openxmlformats.org/markup-compatibility/2006">
              <mc:Choice xmlns:v="urn:schemas-microsoft-com:vml" Requires="v">
                <p:oleObj spid="_x0000_s175194" name="Chart" r:id="rId10" imgW="1914421" imgH="5248319" progId="MSGraph.Chart.8">
                  <p:embed followColorScheme="full"/>
                </p:oleObj>
              </mc:Choice>
              <mc:Fallback>
                <p:oleObj name="Chart" r:id="rId10" imgW="1914421" imgH="5248319" progId="MSGraph.Chart.8">
                  <p:embed followColorScheme="full"/>
                  <p:pic>
                    <p:nvPicPr>
                      <p:cNvPr id="0" name=""/>
                      <p:cNvPicPr>
                        <a:picLocks noChangeArrowheads="1"/>
                      </p:cNvPicPr>
                      <p:nvPr/>
                    </p:nvPicPr>
                    <p:blipFill>
                      <a:blip r:embed="rId11"/>
                      <a:srcRect/>
                      <a:stretch>
                        <a:fillRect/>
                      </a:stretch>
                    </p:blipFill>
                    <p:spPr bwMode="gray">
                      <a:xfrm>
                        <a:off x="5897968"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 name="Object 10"/>
          <p:cNvGraphicFramePr>
            <a:graphicFrameLocks/>
          </p:cNvGraphicFramePr>
          <p:nvPr>
            <p:extLst>
              <p:ext uri="{D42A27DB-BD31-4B8C-83A1-F6EECF244321}">
                <p14:modId xmlns:p14="http://schemas.microsoft.com/office/powerpoint/2010/main" val="1449713880"/>
              </p:ext>
            </p:extLst>
          </p:nvPr>
        </p:nvGraphicFramePr>
        <p:xfrm>
          <a:off x="7839870" y="1418858"/>
          <a:ext cx="1911350" cy="5226050"/>
        </p:xfrm>
        <a:graphic>
          <a:graphicData uri="http://schemas.openxmlformats.org/presentationml/2006/ole">
            <mc:AlternateContent xmlns:mc="http://schemas.openxmlformats.org/markup-compatibility/2006">
              <mc:Choice xmlns:v="urn:schemas-microsoft-com:vml" Requires="v">
                <p:oleObj spid="_x0000_s175195" name="Chart" r:id="rId12" imgW="1914421" imgH="5248319" progId="MSGraph.Chart.8">
                  <p:embed followColorScheme="full"/>
                </p:oleObj>
              </mc:Choice>
              <mc:Fallback>
                <p:oleObj name="Chart" r:id="rId12" imgW="1914421" imgH="5248319" progId="MSGraph.Chart.8">
                  <p:embed followColorScheme="full"/>
                  <p:pic>
                    <p:nvPicPr>
                      <p:cNvPr id="0" name=""/>
                      <p:cNvPicPr>
                        <a:picLocks noChangeArrowheads="1"/>
                      </p:cNvPicPr>
                      <p:nvPr/>
                    </p:nvPicPr>
                    <p:blipFill>
                      <a:blip r:embed="rId13"/>
                      <a:srcRect/>
                      <a:stretch>
                        <a:fillRect/>
                      </a:stretch>
                    </p:blipFill>
                    <p:spPr bwMode="gray">
                      <a:xfrm>
                        <a:off x="7839870"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Rectangle 16"/>
          <p:cNvSpPr/>
          <p:nvPr/>
        </p:nvSpPr>
        <p:spPr>
          <a:xfrm>
            <a:off x="6257567" y="464565"/>
            <a:ext cx="3190040" cy="30777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en-US" sz="1400" b="1" dirty="0">
                <a:solidFill>
                  <a:schemeClr val="bg1"/>
                </a:solidFill>
              </a:rPr>
              <a:t>10 most frequently mentioned countries</a:t>
            </a:r>
          </a:p>
        </p:txBody>
      </p:sp>
    </p:spTree>
    <p:extLst>
      <p:ext uri="{BB962C8B-B14F-4D97-AF65-F5344CB8AC3E}">
        <p14:creationId xmlns:p14="http://schemas.microsoft.com/office/powerpoint/2010/main" val="260937559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In your opinion, which of the following member states do not deserve to be a part of the European Union?</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82</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1546723912"/>
              </p:ext>
            </p:extLst>
          </p:nvPr>
        </p:nvGraphicFramePr>
        <p:xfrm>
          <a:off x="0" y="1412875"/>
          <a:ext cx="1911350" cy="5226050"/>
        </p:xfrm>
        <a:graphic>
          <a:graphicData uri="http://schemas.openxmlformats.org/presentationml/2006/ole">
            <mc:AlternateContent xmlns:mc="http://schemas.openxmlformats.org/markup-compatibility/2006">
              <mc:Choice xmlns:v="urn:schemas-microsoft-com:vml" Requires="v">
                <p:oleObj spid="_x0000_s176216" name="Chart" r:id="rId4" imgW="1914421" imgH="5248319" progId="MSGraph.Chart.8">
                  <p:embed followColorScheme="full"/>
                </p:oleObj>
              </mc:Choice>
              <mc:Fallback>
                <p:oleObj name="Chart" r:id="rId4" imgW="1914421" imgH="5248319" progId="MSGraph.Chart.8">
                  <p:embed followColorScheme="full"/>
                  <p:pic>
                    <p:nvPicPr>
                      <p:cNvPr id="0" name=""/>
                      <p:cNvPicPr>
                        <a:picLocks noChangeArrowheads="1"/>
                      </p:cNvPicPr>
                      <p:nvPr/>
                    </p:nvPicPr>
                    <p:blipFill>
                      <a:blip r:embed="rId5"/>
                      <a:srcRect/>
                      <a:stretch>
                        <a:fillRect/>
                      </a:stretch>
                    </p:blipFill>
                    <p:spPr bwMode="gray">
                      <a:xfrm>
                        <a:off x="0" y="1412875"/>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130417" y="844815"/>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Austria</a:t>
            </a:r>
            <a:endParaRPr lang="sr-Latn-CS" sz="1400" b="1" dirty="0" smtClean="0">
              <a:solidFill>
                <a:schemeClr val="bg1"/>
              </a:solidFill>
            </a:endParaRPr>
          </a:p>
        </p:txBody>
      </p:sp>
      <p:sp>
        <p:nvSpPr>
          <p:cNvPr id="24" name="Rounded Rectangle 23"/>
          <p:cNvSpPr/>
          <p:nvPr/>
        </p:nvSpPr>
        <p:spPr>
          <a:xfrm>
            <a:off x="2117285" y="831167"/>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Croatia</a:t>
            </a:r>
            <a:endParaRPr lang="sr-Latn-CS" sz="1400" b="1" dirty="0" smtClean="0">
              <a:solidFill>
                <a:schemeClr val="bg1"/>
              </a:solidFill>
            </a:endParaRPr>
          </a:p>
        </p:txBody>
      </p:sp>
      <p:sp>
        <p:nvSpPr>
          <p:cNvPr id="26" name="Rounded Rectangle 25"/>
          <p:cNvSpPr/>
          <p:nvPr/>
        </p:nvSpPr>
        <p:spPr>
          <a:xfrm>
            <a:off x="4109757" y="835751"/>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Denmark</a:t>
            </a:r>
            <a:endParaRPr lang="sr-Latn-CS" sz="1400" b="1" dirty="0" smtClean="0">
              <a:solidFill>
                <a:schemeClr val="bg1"/>
              </a:solidFill>
            </a:endParaRPr>
          </a:p>
        </p:txBody>
      </p:sp>
      <p:sp>
        <p:nvSpPr>
          <p:cNvPr id="27" name="Rounded Rectangle 26"/>
          <p:cNvSpPr/>
          <p:nvPr/>
        </p:nvSpPr>
        <p:spPr>
          <a:xfrm>
            <a:off x="6077012" y="851671"/>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France</a:t>
            </a:r>
            <a:endParaRPr lang="sr-Latn-CS" sz="1400" b="1" dirty="0" smtClean="0">
              <a:solidFill>
                <a:schemeClr val="bg1"/>
              </a:solidFill>
            </a:endParaRPr>
          </a:p>
        </p:txBody>
      </p:sp>
      <p:sp>
        <p:nvSpPr>
          <p:cNvPr id="28" name="Rounded Rectangle 27"/>
          <p:cNvSpPr/>
          <p:nvPr/>
        </p:nvSpPr>
        <p:spPr>
          <a:xfrm>
            <a:off x="8015981" y="854093"/>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Germany</a:t>
            </a:r>
            <a:endParaRPr lang="sr-Latn-CS" sz="1400" b="1" dirty="0" smtClean="0">
              <a:solidFill>
                <a:schemeClr val="bg1"/>
              </a:solidFill>
            </a:endParaRPr>
          </a:p>
        </p:txBody>
      </p:sp>
      <p:sp>
        <p:nvSpPr>
          <p:cNvPr id="29" name="Rectangle 28"/>
          <p:cNvSpPr/>
          <p:nvPr/>
        </p:nvSpPr>
        <p:spPr>
          <a:xfrm>
            <a:off x="5430868" y="482446"/>
            <a:ext cx="4172041"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en-US" sz="1400" b="1" dirty="0">
                <a:solidFill>
                  <a:schemeClr val="bg1"/>
                </a:solidFill>
              </a:rPr>
              <a:t>Answers by </a:t>
            </a:r>
            <a:r>
              <a:rPr lang="en-US" sz="1400" b="1" dirty="0" smtClean="0">
                <a:solidFill>
                  <a:schemeClr val="bg1"/>
                </a:solidFill>
              </a:rPr>
              <a:t>countries</a:t>
            </a:r>
            <a:r>
              <a:rPr lang="sr-Latn-CS" sz="1400" b="1" dirty="0" smtClean="0">
                <a:solidFill>
                  <a:schemeClr val="bg1"/>
                </a:solidFill>
              </a:rPr>
              <a:t>: </a:t>
            </a:r>
            <a:r>
              <a:rPr lang="en-US" sz="1400" b="1" dirty="0">
                <a:solidFill>
                  <a:schemeClr val="bg1"/>
                </a:solidFill>
              </a:rPr>
              <a:t>10 most frequently mentioned </a:t>
            </a:r>
          </a:p>
        </p:txBody>
      </p:sp>
      <p:graphicFrame>
        <p:nvGraphicFramePr>
          <p:cNvPr id="12" name="Object 11"/>
          <p:cNvGraphicFramePr>
            <a:graphicFrameLocks/>
          </p:cNvGraphicFramePr>
          <p:nvPr>
            <p:extLst>
              <p:ext uri="{D42A27DB-BD31-4B8C-83A1-F6EECF244321}">
                <p14:modId xmlns:p14="http://schemas.microsoft.com/office/powerpoint/2010/main" val="1638206382"/>
              </p:ext>
            </p:extLst>
          </p:nvPr>
        </p:nvGraphicFramePr>
        <p:xfrm>
          <a:off x="1930963" y="1415147"/>
          <a:ext cx="1911350" cy="5226050"/>
        </p:xfrm>
        <a:graphic>
          <a:graphicData uri="http://schemas.openxmlformats.org/presentationml/2006/ole">
            <mc:AlternateContent xmlns:mc="http://schemas.openxmlformats.org/markup-compatibility/2006">
              <mc:Choice xmlns:v="urn:schemas-microsoft-com:vml" Requires="v">
                <p:oleObj spid="_x0000_s176217" name="Chart" r:id="rId6" imgW="1914421" imgH="5248319" progId="MSGraph.Chart.8">
                  <p:embed followColorScheme="full"/>
                </p:oleObj>
              </mc:Choice>
              <mc:Fallback>
                <p:oleObj name="Chart" r:id="rId6" imgW="1914421" imgH="5248319" progId="MSGraph.Chart.8">
                  <p:embed followColorScheme="full"/>
                  <p:pic>
                    <p:nvPicPr>
                      <p:cNvPr id="0" name="Object 7"/>
                      <p:cNvPicPr>
                        <a:picLocks noChangeArrowheads="1"/>
                      </p:cNvPicPr>
                      <p:nvPr/>
                    </p:nvPicPr>
                    <p:blipFill>
                      <a:blip r:embed="rId7"/>
                      <a:srcRect/>
                      <a:stretch>
                        <a:fillRect/>
                      </a:stretch>
                    </p:blipFill>
                    <p:spPr bwMode="gray">
                      <a:xfrm>
                        <a:off x="1930963" y="1415147"/>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12"/>
          <p:cNvGraphicFramePr>
            <a:graphicFrameLocks/>
          </p:cNvGraphicFramePr>
          <p:nvPr>
            <p:extLst>
              <p:ext uri="{D42A27DB-BD31-4B8C-83A1-F6EECF244321}">
                <p14:modId xmlns:p14="http://schemas.microsoft.com/office/powerpoint/2010/main" val="884133957"/>
              </p:ext>
            </p:extLst>
          </p:nvPr>
        </p:nvGraphicFramePr>
        <p:xfrm>
          <a:off x="3939164" y="1418858"/>
          <a:ext cx="1911350" cy="5226050"/>
        </p:xfrm>
        <a:graphic>
          <a:graphicData uri="http://schemas.openxmlformats.org/presentationml/2006/ole">
            <mc:AlternateContent xmlns:mc="http://schemas.openxmlformats.org/markup-compatibility/2006">
              <mc:Choice xmlns:v="urn:schemas-microsoft-com:vml" Requires="v">
                <p:oleObj spid="_x0000_s176218" name="Chart" r:id="rId8" imgW="1914421" imgH="5248319" progId="MSGraph.Chart.8">
                  <p:embed followColorScheme="full"/>
                </p:oleObj>
              </mc:Choice>
              <mc:Fallback>
                <p:oleObj name="Chart" r:id="rId8" imgW="1914421" imgH="5248319" progId="MSGraph.Chart.8">
                  <p:embed followColorScheme="full"/>
                  <p:pic>
                    <p:nvPicPr>
                      <p:cNvPr id="0" name="Object 11"/>
                      <p:cNvPicPr>
                        <a:picLocks noChangeArrowheads="1"/>
                      </p:cNvPicPr>
                      <p:nvPr/>
                    </p:nvPicPr>
                    <p:blipFill>
                      <a:blip r:embed="rId9"/>
                      <a:srcRect/>
                      <a:stretch>
                        <a:fillRect/>
                      </a:stretch>
                    </p:blipFill>
                    <p:spPr bwMode="gray">
                      <a:xfrm>
                        <a:off x="3939164"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13"/>
          <p:cNvGraphicFramePr>
            <a:graphicFrameLocks/>
          </p:cNvGraphicFramePr>
          <p:nvPr>
            <p:extLst>
              <p:ext uri="{D42A27DB-BD31-4B8C-83A1-F6EECF244321}">
                <p14:modId xmlns:p14="http://schemas.microsoft.com/office/powerpoint/2010/main" val="1928329182"/>
              </p:ext>
            </p:extLst>
          </p:nvPr>
        </p:nvGraphicFramePr>
        <p:xfrm>
          <a:off x="5935658" y="1418858"/>
          <a:ext cx="1911350" cy="5226050"/>
        </p:xfrm>
        <a:graphic>
          <a:graphicData uri="http://schemas.openxmlformats.org/presentationml/2006/ole">
            <mc:AlternateContent xmlns:mc="http://schemas.openxmlformats.org/markup-compatibility/2006">
              <mc:Choice xmlns:v="urn:schemas-microsoft-com:vml" Requires="v">
                <p:oleObj spid="_x0000_s176219" name="Chart" r:id="rId10" imgW="1914421" imgH="5248319" progId="MSGraph.Chart.8">
                  <p:embed followColorScheme="full"/>
                </p:oleObj>
              </mc:Choice>
              <mc:Fallback>
                <p:oleObj name="Chart" r:id="rId10" imgW="1914421" imgH="5248319" progId="MSGraph.Chart.8">
                  <p:embed followColorScheme="full"/>
                  <p:pic>
                    <p:nvPicPr>
                      <p:cNvPr id="0" name="Object 12"/>
                      <p:cNvPicPr>
                        <a:picLocks noChangeArrowheads="1"/>
                      </p:cNvPicPr>
                      <p:nvPr/>
                    </p:nvPicPr>
                    <p:blipFill>
                      <a:blip r:embed="rId11"/>
                      <a:srcRect/>
                      <a:stretch>
                        <a:fillRect/>
                      </a:stretch>
                    </p:blipFill>
                    <p:spPr bwMode="gray">
                      <a:xfrm>
                        <a:off x="5935658"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Object 14"/>
          <p:cNvGraphicFramePr>
            <a:graphicFrameLocks/>
          </p:cNvGraphicFramePr>
          <p:nvPr>
            <p:extLst>
              <p:ext uri="{D42A27DB-BD31-4B8C-83A1-F6EECF244321}">
                <p14:modId xmlns:p14="http://schemas.microsoft.com/office/powerpoint/2010/main" val="1553802070"/>
              </p:ext>
            </p:extLst>
          </p:nvPr>
        </p:nvGraphicFramePr>
        <p:xfrm>
          <a:off x="7821359" y="1421497"/>
          <a:ext cx="1911350" cy="5226050"/>
        </p:xfrm>
        <a:graphic>
          <a:graphicData uri="http://schemas.openxmlformats.org/presentationml/2006/ole">
            <mc:AlternateContent xmlns:mc="http://schemas.openxmlformats.org/markup-compatibility/2006">
              <mc:Choice xmlns:v="urn:schemas-microsoft-com:vml" Requires="v">
                <p:oleObj spid="_x0000_s176220" name="Chart" r:id="rId12" imgW="1914421" imgH="5248319" progId="MSGraph.Chart.8">
                  <p:embed followColorScheme="full"/>
                </p:oleObj>
              </mc:Choice>
              <mc:Fallback>
                <p:oleObj name="Chart" r:id="rId12" imgW="1914421" imgH="5248319" progId="MSGraph.Chart.8">
                  <p:embed followColorScheme="full"/>
                  <p:pic>
                    <p:nvPicPr>
                      <p:cNvPr id="0" name="Object 13"/>
                      <p:cNvPicPr>
                        <a:picLocks noChangeArrowheads="1"/>
                      </p:cNvPicPr>
                      <p:nvPr/>
                    </p:nvPicPr>
                    <p:blipFill>
                      <a:blip r:embed="rId13"/>
                      <a:srcRect/>
                      <a:stretch>
                        <a:fillRect/>
                      </a:stretch>
                    </p:blipFill>
                    <p:spPr bwMode="gray">
                      <a:xfrm>
                        <a:off x="7821359" y="1421497"/>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2818346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In your opinion, which of the following member states do not deserve to be a part of the European Union?</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83</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3466349181"/>
              </p:ext>
            </p:extLst>
          </p:nvPr>
        </p:nvGraphicFramePr>
        <p:xfrm>
          <a:off x="0" y="1412875"/>
          <a:ext cx="1911350" cy="5226050"/>
        </p:xfrm>
        <a:graphic>
          <a:graphicData uri="http://schemas.openxmlformats.org/presentationml/2006/ole">
            <mc:AlternateContent xmlns:mc="http://schemas.openxmlformats.org/markup-compatibility/2006">
              <mc:Choice xmlns:v="urn:schemas-microsoft-com:vml" Requires="v">
                <p:oleObj spid="_x0000_s177229" name="Chart" r:id="rId4" imgW="1914421" imgH="5248319" progId="MSGraph.Chart.8">
                  <p:embed followColorScheme="full"/>
                </p:oleObj>
              </mc:Choice>
              <mc:Fallback>
                <p:oleObj name="Chart" r:id="rId4" imgW="1914421" imgH="5248319" progId="MSGraph.Chart.8">
                  <p:embed followColorScheme="full"/>
                  <p:pic>
                    <p:nvPicPr>
                      <p:cNvPr id="0" name=""/>
                      <p:cNvPicPr>
                        <a:picLocks noChangeArrowheads="1"/>
                      </p:cNvPicPr>
                      <p:nvPr/>
                    </p:nvPicPr>
                    <p:blipFill>
                      <a:blip r:embed="rId5"/>
                      <a:srcRect/>
                      <a:stretch>
                        <a:fillRect/>
                      </a:stretch>
                    </p:blipFill>
                    <p:spPr bwMode="gray">
                      <a:xfrm>
                        <a:off x="0" y="1412875"/>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130417" y="844815"/>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Greece</a:t>
            </a:r>
            <a:endParaRPr lang="sr-Latn-CS" sz="1400" b="1" dirty="0" smtClean="0">
              <a:solidFill>
                <a:schemeClr val="bg1"/>
              </a:solidFill>
            </a:endParaRPr>
          </a:p>
        </p:txBody>
      </p:sp>
      <p:sp>
        <p:nvSpPr>
          <p:cNvPr id="24" name="Rounded Rectangle 23"/>
          <p:cNvSpPr/>
          <p:nvPr/>
        </p:nvSpPr>
        <p:spPr>
          <a:xfrm>
            <a:off x="2117285" y="831167"/>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Hungary</a:t>
            </a:r>
            <a:endParaRPr lang="sr-Latn-CS" sz="1400" b="1" dirty="0" smtClean="0">
              <a:solidFill>
                <a:schemeClr val="bg1"/>
              </a:solidFill>
            </a:endParaRPr>
          </a:p>
        </p:txBody>
      </p:sp>
      <p:sp>
        <p:nvSpPr>
          <p:cNvPr id="26" name="Rounded Rectangle 25"/>
          <p:cNvSpPr/>
          <p:nvPr/>
        </p:nvSpPr>
        <p:spPr>
          <a:xfrm>
            <a:off x="4109757" y="835751"/>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Italy</a:t>
            </a:r>
            <a:endParaRPr lang="sr-Latn-CS" sz="1400" b="1" dirty="0" smtClean="0">
              <a:solidFill>
                <a:schemeClr val="bg1"/>
              </a:solidFill>
            </a:endParaRPr>
          </a:p>
        </p:txBody>
      </p:sp>
      <p:sp>
        <p:nvSpPr>
          <p:cNvPr id="27" name="Rounded Rectangle 26"/>
          <p:cNvSpPr/>
          <p:nvPr/>
        </p:nvSpPr>
        <p:spPr>
          <a:xfrm>
            <a:off x="6077012" y="851671"/>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Netherlands</a:t>
            </a:r>
            <a:endParaRPr lang="sr-Latn-CS" sz="1400" b="1" dirty="0" smtClean="0">
              <a:solidFill>
                <a:schemeClr val="bg1"/>
              </a:solidFill>
            </a:endParaRPr>
          </a:p>
        </p:txBody>
      </p:sp>
      <p:sp>
        <p:nvSpPr>
          <p:cNvPr id="28" name="Rounded Rectangle 27"/>
          <p:cNvSpPr/>
          <p:nvPr/>
        </p:nvSpPr>
        <p:spPr>
          <a:xfrm>
            <a:off x="8015981" y="854093"/>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Poland</a:t>
            </a:r>
            <a:endParaRPr lang="sr-Latn-CS" sz="1400" b="1" dirty="0" smtClean="0">
              <a:solidFill>
                <a:schemeClr val="bg1"/>
              </a:solidFill>
            </a:endParaRPr>
          </a:p>
        </p:txBody>
      </p:sp>
      <p:sp>
        <p:nvSpPr>
          <p:cNvPr id="29" name="Rectangle 28"/>
          <p:cNvSpPr/>
          <p:nvPr/>
        </p:nvSpPr>
        <p:spPr>
          <a:xfrm>
            <a:off x="5430868" y="482446"/>
            <a:ext cx="4172041"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en-US" sz="1400" b="1" dirty="0">
                <a:solidFill>
                  <a:schemeClr val="bg1"/>
                </a:solidFill>
              </a:rPr>
              <a:t>Answers by </a:t>
            </a:r>
            <a:r>
              <a:rPr lang="en-US" sz="1400" b="1" dirty="0" smtClean="0">
                <a:solidFill>
                  <a:schemeClr val="bg1"/>
                </a:solidFill>
              </a:rPr>
              <a:t>countries</a:t>
            </a:r>
            <a:r>
              <a:rPr lang="sr-Latn-CS" sz="1400" b="1" dirty="0" smtClean="0">
                <a:solidFill>
                  <a:schemeClr val="bg1"/>
                </a:solidFill>
              </a:rPr>
              <a:t>: </a:t>
            </a:r>
            <a:r>
              <a:rPr lang="en-US" sz="1400" b="1" dirty="0">
                <a:solidFill>
                  <a:schemeClr val="bg1"/>
                </a:solidFill>
              </a:rPr>
              <a:t>10 most frequently mentioned </a:t>
            </a:r>
          </a:p>
        </p:txBody>
      </p:sp>
      <p:graphicFrame>
        <p:nvGraphicFramePr>
          <p:cNvPr id="12" name="Object 11"/>
          <p:cNvGraphicFramePr>
            <a:graphicFrameLocks/>
          </p:cNvGraphicFramePr>
          <p:nvPr>
            <p:extLst>
              <p:ext uri="{D42A27DB-BD31-4B8C-83A1-F6EECF244321}">
                <p14:modId xmlns:p14="http://schemas.microsoft.com/office/powerpoint/2010/main" val="1409516876"/>
              </p:ext>
            </p:extLst>
          </p:nvPr>
        </p:nvGraphicFramePr>
        <p:xfrm>
          <a:off x="1930963" y="1415147"/>
          <a:ext cx="1911350" cy="5226050"/>
        </p:xfrm>
        <a:graphic>
          <a:graphicData uri="http://schemas.openxmlformats.org/presentationml/2006/ole">
            <mc:AlternateContent xmlns:mc="http://schemas.openxmlformats.org/markup-compatibility/2006">
              <mc:Choice xmlns:v="urn:schemas-microsoft-com:vml" Requires="v">
                <p:oleObj spid="_x0000_s177230" name="Chart" r:id="rId6" imgW="1914421" imgH="5248319" progId="MSGraph.Chart.8">
                  <p:embed followColorScheme="full"/>
                </p:oleObj>
              </mc:Choice>
              <mc:Fallback>
                <p:oleObj name="Chart" r:id="rId6" imgW="1914421" imgH="5248319" progId="MSGraph.Chart.8">
                  <p:embed followColorScheme="full"/>
                  <p:pic>
                    <p:nvPicPr>
                      <p:cNvPr id="0" name=""/>
                      <p:cNvPicPr>
                        <a:picLocks noChangeArrowheads="1"/>
                      </p:cNvPicPr>
                      <p:nvPr/>
                    </p:nvPicPr>
                    <p:blipFill>
                      <a:blip r:embed="rId7"/>
                      <a:srcRect/>
                      <a:stretch>
                        <a:fillRect/>
                      </a:stretch>
                    </p:blipFill>
                    <p:spPr bwMode="gray">
                      <a:xfrm>
                        <a:off x="1930963" y="1415147"/>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12"/>
          <p:cNvGraphicFramePr>
            <a:graphicFrameLocks/>
          </p:cNvGraphicFramePr>
          <p:nvPr>
            <p:extLst>
              <p:ext uri="{D42A27DB-BD31-4B8C-83A1-F6EECF244321}">
                <p14:modId xmlns:p14="http://schemas.microsoft.com/office/powerpoint/2010/main" val="789859176"/>
              </p:ext>
            </p:extLst>
          </p:nvPr>
        </p:nvGraphicFramePr>
        <p:xfrm>
          <a:off x="3939164" y="1418858"/>
          <a:ext cx="1911350" cy="5226050"/>
        </p:xfrm>
        <a:graphic>
          <a:graphicData uri="http://schemas.openxmlformats.org/presentationml/2006/ole">
            <mc:AlternateContent xmlns:mc="http://schemas.openxmlformats.org/markup-compatibility/2006">
              <mc:Choice xmlns:v="urn:schemas-microsoft-com:vml" Requires="v">
                <p:oleObj spid="_x0000_s177231" name="Chart" r:id="rId8" imgW="1914421" imgH="5248319" progId="MSGraph.Chart.8">
                  <p:embed followColorScheme="full"/>
                </p:oleObj>
              </mc:Choice>
              <mc:Fallback>
                <p:oleObj name="Chart" r:id="rId8" imgW="1914421" imgH="5248319" progId="MSGraph.Chart.8">
                  <p:embed followColorScheme="full"/>
                  <p:pic>
                    <p:nvPicPr>
                      <p:cNvPr id="0" name=""/>
                      <p:cNvPicPr>
                        <a:picLocks noChangeArrowheads="1"/>
                      </p:cNvPicPr>
                      <p:nvPr/>
                    </p:nvPicPr>
                    <p:blipFill>
                      <a:blip r:embed="rId9"/>
                      <a:srcRect/>
                      <a:stretch>
                        <a:fillRect/>
                      </a:stretch>
                    </p:blipFill>
                    <p:spPr bwMode="gray">
                      <a:xfrm>
                        <a:off x="3939164"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13"/>
          <p:cNvGraphicFramePr>
            <a:graphicFrameLocks/>
          </p:cNvGraphicFramePr>
          <p:nvPr>
            <p:extLst>
              <p:ext uri="{D42A27DB-BD31-4B8C-83A1-F6EECF244321}">
                <p14:modId xmlns:p14="http://schemas.microsoft.com/office/powerpoint/2010/main" val="4228570132"/>
              </p:ext>
            </p:extLst>
          </p:nvPr>
        </p:nvGraphicFramePr>
        <p:xfrm>
          <a:off x="5935658" y="1418858"/>
          <a:ext cx="1911350" cy="5226050"/>
        </p:xfrm>
        <a:graphic>
          <a:graphicData uri="http://schemas.openxmlformats.org/presentationml/2006/ole">
            <mc:AlternateContent xmlns:mc="http://schemas.openxmlformats.org/markup-compatibility/2006">
              <mc:Choice xmlns:v="urn:schemas-microsoft-com:vml" Requires="v">
                <p:oleObj spid="_x0000_s177232" name="Chart" r:id="rId10" imgW="1914421" imgH="5248319" progId="MSGraph.Chart.8">
                  <p:embed followColorScheme="full"/>
                </p:oleObj>
              </mc:Choice>
              <mc:Fallback>
                <p:oleObj name="Chart" r:id="rId10" imgW="1914421" imgH="5248319" progId="MSGraph.Chart.8">
                  <p:embed followColorScheme="full"/>
                  <p:pic>
                    <p:nvPicPr>
                      <p:cNvPr id="0" name=""/>
                      <p:cNvPicPr>
                        <a:picLocks noChangeArrowheads="1"/>
                      </p:cNvPicPr>
                      <p:nvPr/>
                    </p:nvPicPr>
                    <p:blipFill>
                      <a:blip r:embed="rId11"/>
                      <a:srcRect/>
                      <a:stretch>
                        <a:fillRect/>
                      </a:stretch>
                    </p:blipFill>
                    <p:spPr bwMode="gray">
                      <a:xfrm>
                        <a:off x="5935658"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Object 14"/>
          <p:cNvGraphicFramePr>
            <a:graphicFrameLocks/>
          </p:cNvGraphicFramePr>
          <p:nvPr>
            <p:extLst>
              <p:ext uri="{D42A27DB-BD31-4B8C-83A1-F6EECF244321}">
                <p14:modId xmlns:p14="http://schemas.microsoft.com/office/powerpoint/2010/main" val="4289858803"/>
              </p:ext>
            </p:extLst>
          </p:nvPr>
        </p:nvGraphicFramePr>
        <p:xfrm>
          <a:off x="7821359" y="1421497"/>
          <a:ext cx="1911350" cy="5226050"/>
        </p:xfrm>
        <a:graphic>
          <a:graphicData uri="http://schemas.openxmlformats.org/presentationml/2006/ole">
            <mc:AlternateContent xmlns:mc="http://schemas.openxmlformats.org/markup-compatibility/2006">
              <mc:Choice xmlns:v="urn:schemas-microsoft-com:vml" Requires="v">
                <p:oleObj spid="_x0000_s177233" name="Chart" r:id="rId12" imgW="1914421" imgH="5248319" progId="MSGraph.Chart.8">
                  <p:embed followColorScheme="full"/>
                </p:oleObj>
              </mc:Choice>
              <mc:Fallback>
                <p:oleObj name="Chart" r:id="rId12" imgW="1914421" imgH="5248319" progId="MSGraph.Chart.8">
                  <p:embed followColorScheme="full"/>
                  <p:pic>
                    <p:nvPicPr>
                      <p:cNvPr id="0" name=""/>
                      <p:cNvPicPr>
                        <a:picLocks noChangeArrowheads="1"/>
                      </p:cNvPicPr>
                      <p:nvPr/>
                    </p:nvPicPr>
                    <p:blipFill>
                      <a:blip r:embed="rId13"/>
                      <a:srcRect/>
                      <a:stretch>
                        <a:fillRect/>
                      </a:stretch>
                    </p:blipFill>
                    <p:spPr bwMode="gray">
                      <a:xfrm>
                        <a:off x="7821359" y="1421497"/>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38952062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In your opinion, which of the following member states do not deserve to be a part of the European Union?</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84</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79501690"/>
              </p:ext>
            </p:extLst>
          </p:nvPr>
        </p:nvGraphicFramePr>
        <p:xfrm>
          <a:off x="0" y="1412875"/>
          <a:ext cx="1911350" cy="5226050"/>
        </p:xfrm>
        <a:graphic>
          <a:graphicData uri="http://schemas.openxmlformats.org/presentationml/2006/ole">
            <mc:AlternateContent xmlns:mc="http://schemas.openxmlformats.org/markup-compatibility/2006">
              <mc:Choice xmlns:v="urn:schemas-microsoft-com:vml" Requires="v">
                <p:oleObj spid="_x0000_s178248" name="Chart" r:id="rId4" imgW="1914421" imgH="5248319" progId="MSGraph.Chart.8">
                  <p:embed followColorScheme="full"/>
                </p:oleObj>
              </mc:Choice>
              <mc:Fallback>
                <p:oleObj name="Chart" r:id="rId4" imgW="1914421" imgH="5248319" progId="MSGraph.Chart.8">
                  <p:embed followColorScheme="full"/>
                  <p:pic>
                    <p:nvPicPr>
                      <p:cNvPr id="0" name=""/>
                      <p:cNvPicPr>
                        <a:picLocks noChangeArrowheads="1"/>
                      </p:cNvPicPr>
                      <p:nvPr/>
                    </p:nvPicPr>
                    <p:blipFill>
                      <a:blip r:embed="rId5"/>
                      <a:srcRect/>
                      <a:stretch>
                        <a:fillRect/>
                      </a:stretch>
                    </p:blipFill>
                    <p:spPr bwMode="gray">
                      <a:xfrm>
                        <a:off x="0" y="1412875"/>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130417" y="844815"/>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Romania</a:t>
            </a:r>
            <a:endParaRPr lang="sr-Latn-CS" sz="1400" b="1" dirty="0" smtClean="0">
              <a:solidFill>
                <a:schemeClr val="bg1"/>
              </a:solidFill>
            </a:endParaRPr>
          </a:p>
        </p:txBody>
      </p:sp>
      <p:sp>
        <p:nvSpPr>
          <p:cNvPr id="24" name="Rounded Rectangle 23"/>
          <p:cNvSpPr/>
          <p:nvPr/>
        </p:nvSpPr>
        <p:spPr>
          <a:xfrm>
            <a:off x="2117285" y="831167"/>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Spain</a:t>
            </a:r>
            <a:endParaRPr lang="sr-Latn-CS" sz="1400" b="1" dirty="0" smtClean="0">
              <a:solidFill>
                <a:schemeClr val="bg1"/>
              </a:solidFill>
            </a:endParaRPr>
          </a:p>
        </p:txBody>
      </p:sp>
      <p:sp>
        <p:nvSpPr>
          <p:cNvPr id="26" name="Rounded Rectangle 25"/>
          <p:cNvSpPr/>
          <p:nvPr/>
        </p:nvSpPr>
        <p:spPr>
          <a:xfrm>
            <a:off x="4109757" y="835751"/>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Slovenia</a:t>
            </a:r>
            <a:endParaRPr lang="sr-Latn-CS" sz="1400" b="1" dirty="0" smtClean="0">
              <a:solidFill>
                <a:schemeClr val="bg1"/>
              </a:solidFill>
            </a:endParaRPr>
          </a:p>
        </p:txBody>
      </p:sp>
      <p:sp>
        <p:nvSpPr>
          <p:cNvPr id="27" name="Rounded Rectangle 26"/>
          <p:cNvSpPr/>
          <p:nvPr/>
        </p:nvSpPr>
        <p:spPr>
          <a:xfrm>
            <a:off x="6077012" y="851671"/>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Sweden</a:t>
            </a:r>
            <a:endParaRPr lang="sr-Latn-CS" sz="1400" b="1" dirty="0" smtClean="0">
              <a:solidFill>
                <a:schemeClr val="bg1"/>
              </a:solidFill>
            </a:endParaRPr>
          </a:p>
        </p:txBody>
      </p:sp>
      <p:sp>
        <p:nvSpPr>
          <p:cNvPr id="28" name="Rounded Rectangle 27"/>
          <p:cNvSpPr/>
          <p:nvPr/>
        </p:nvSpPr>
        <p:spPr>
          <a:xfrm>
            <a:off x="8015981" y="854093"/>
            <a:ext cx="1664066" cy="358498"/>
          </a:xfrm>
          <a:prstGeom prst="round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UK</a:t>
            </a:r>
            <a:endParaRPr lang="sr-Latn-CS" sz="1400" b="1" dirty="0" smtClean="0">
              <a:solidFill>
                <a:schemeClr val="bg1"/>
              </a:solidFill>
            </a:endParaRPr>
          </a:p>
        </p:txBody>
      </p:sp>
      <p:sp>
        <p:nvSpPr>
          <p:cNvPr id="29" name="Rectangle 28"/>
          <p:cNvSpPr/>
          <p:nvPr/>
        </p:nvSpPr>
        <p:spPr>
          <a:xfrm>
            <a:off x="5430868" y="482446"/>
            <a:ext cx="4172041" cy="307777"/>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pPr algn="ctr"/>
            <a:r>
              <a:rPr lang="en-US" sz="1400" b="1" dirty="0">
                <a:solidFill>
                  <a:schemeClr val="bg1"/>
                </a:solidFill>
              </a:rPr>
              <a:t>Answers by </a:t>
            </a:r>
            <a:r>
              <a:rPr lang="en-US" sz="1400" b="1" dirty="0" smtClean="0">
                <a:solidFill>
                  <a:schemeClr val="bg1"/>
                </a:solidFill>
              </a:rPr>
              <a:t>countries</a:t>
            </a:r>
            <a:r>
              <a:rPr lang="sr-Latn-CS" sz="1400" b="1" dirty="0" smtClean="0">
                <a:solidFill>
                  <a:schemeClr val="bg1"/>
                </a:solidFill>
              </a:rPr>
              <a:t>: </a:t>
            </a:r>
            <a:r>
              <a:rPr lang="en-US" sz="1400" b="1" dirty="0">
                <a:solidFill>
                  <a:schemeClr val="bg1"/>
                </a:solidFill>
              </a:rPr>
              <a:t>10 most frequently mentioned </a:t>
            </a:r>
          </a:p>
        </p:txBody>
      </p:sp>
      <p:graphicFrame>
        <p:nvGraphicFramePr>
          <p:cNvPr id="12" name="Object 11"/>
          <p:cNvGraphicFramePr>
            <a:graphicFrameLocks/>
          </p:cNvGraphicFramePr>
          <p:nvPr>
            <p:extLst>
              <p:ext uri="{D42A27DB-BD31-4B8C-83A1-F6EECF244321}">
                <p14:modId xmlns:p14="http://schemas.microsoft.com/office/powerpoint/2010/main" val="3377821485"/>
              </p:ext>
            </p:extLst>
          </p:nvPr>
        </p:nvGraphicFramePr>
        <p:xfrm>
          <a:off x="1930963" y="1415147"/>
          <a:ext cx="1911350" cy="5226050"/>
        </p:xfrm>
        <a:graphic>
          <a:graphicData uri="http://schemas.openxmlformats.org/presentationml/2006/ole">
            <mc:AlternateContent xmlns:mc="http://schemas.openxmlformats.org/markup-compatibility/2006">
              <mc:Choice xmlns:v="urn:schemas-microsoft-com:vml" Requires="v">
                <p:oleObj spid="_x0000_s178249" name="Chart" r:id="rId6" imgW="1914421" imgH="5248319" progId="MSGraph.Chart.8">
                  <p:embed followColorScheme="full"/>
                </p:oleObj>
              </mc:Choice>
              <mc:Fallback>
                <p:oleObj name="Chart" r:id="rId6" imgW="1914421" imgH="5248319" progId="MSGraph.Chart.8">
                  <p:embed followColorScheme="full"/>
                  <p:pic>
                    <p:nvPicPr>
                      <p:cNvPr id="0" name=""/>
                      <p:cNvPicPr>
                        <a:picLocks noChangeArrowheads="1"/>
                      </p:cNvPicPr>
                      <p:nvPr/>
                    </p:nvPicPr>
                    <p:blipFill>
                      <a:blip r:embed="rId7"/>
                      <a:srcRect/>
                      <a:stretch>
                        <a:fillRect/>
                      </a:stretch>
                    </p:blipFill>
                    <p:spPr bwMode="gray">
                      <a:xfrm>
                        <a:off x="1930963" y="1415147"/>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12"/>
          <p:cNvGraphicFramePr>
            <a:graphicFrameLocks/>
          </p:cNvGraphicFramePr>
          <p:nvPr>
            <p:extLst>
              <p:ext uri="{D42A27DB-BD31-4B8C-83A1-F6EECF244321}">
                <p14:modId xmlns:p14="http://schemas.microsoft.com/office/powerpoint/2010/main" val="2948601013"/>
              </p:ext>
            </p:extLst>
          </p:nvPr>
        </p:nvGraphicFramePr>
        <p:xfrm>
          <a:off x="3939164" y="1418858"/>
          <a:ext cx="1911350" cy="5226050"/>
        </p:xfrm>
        <a:graphic>
          <a:graphicData uri="http://schemas.openxmlformats.org/presentationml/2006/ole">
            <mc:AlternateContent xmlns:mc="http://schemas.openxmlformats.org/markup-compatibility/2006">
              <mc:Choice xmlns:v="urn:schemas-microsoft-com:vml" Requires="v">
                <p:oleObj spid="_x0000_s178250" name="Chart" r:id="rId8" imgW="1914421" imgH="5248319" progId="MSGraph.Chart.8">
                  <p:embed followColorScheme="full"/>
                </p:oleObj>
              </mc:Choice>
              <mc:Fallback>
                <p:oleObj name="Chart" r:id="rId8" imgW="1914421" imgH="5248319" progId="MSGraph.Chart.8">
                  <p:embed followColorScheme="full"/>
                  <p:pic>
                    <p:nvPicPr>
                      <p:cNvPr id="0" name=""/>
                      <p:cNvPicPr>
                        <a:picLocks noChangeArrowheads="1"/>
                      </p:cNvPicPr>
                      <p:nvPr/>
                    </p:nvPicPr>
                    <p:blipFill>
                      <a:blip r:embed="rId9"/>
                      <a:srcRect/>
                      <a:stretch>
                        <a:fillRect/>
                      </a:stretch>
                    </p:blipFill>
                    <p:spPr bwMode="gray">
                      <a:xfrm>
                        <a:off x="3939164"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13"/>
          <p:cNvGraphicFramePr>
            <a:graphicFrameLocks/>
          </p:cNvGraphicFramePr>
          <p:nvPr>
            <p:extLst>
              <p:ext uri="{D42A27DB-BD31-4B8C-83A1-F6EECF244321}">
                <p14:modId xmlns:p14="http://schemas.microsoft.com/office/powerpoint/2010/main" val="335563019"/>
              </p:ext>
            </p:extLst>
          </p:nvPr>
        </p:nvGraphicFramePr>
        <p:xfrm>
          <a:off x="5935658" y="1418858"/>
          <a:ext cx="1911350" cy="5226050"/>
        </p:xfrm>
        <a:graphic>
          <a:graphicData uri="http://schemas.openxmlformats.org/presentationml/2006/ole">
            <mc:AlternateContent xmlns:mc="http://schemas.openxmlformats.org/markup-compatibility/2006">
              <mc:Choice xmlns:v="urn:schemas-microsoft-com:vml" Requires="v">
                <p:oleObj spid="_x0000_s178251" name="Chart" r:id="rId10" imgW="1914421" imgH="5248319" progId="MSGraph.Chart.8">
                  <p:embed followColorScheme="full"/>
                </p:oleObj>
              </mc:Choice>
              <mc:Fallback>
                <p:oleObj name="Chart" r:id="rId10" imgW="1914421" imgH="5248319" progId="MSGraph.Chart.8">
                  <p:embed followColorScheme="full"/>
                  <p:pic>
                    <p:nvPicPr>
                      <p:cNvPr id="0" name=""/>
                      <p:cNvPicPr>
                        <a:picLocks noChangeArrowheads="1"/>
                      </p:cNvPicPr>
                      <p:nvPr/>
                    </p:nvPicPr>
                    <p:blipFill>
                      <a:blip r:embed="rId11"/>
                      <a:srcRect/>
                      <a:stretch>
                        <a:fillRect/>
                      </a:stretch>
                    </p:blipFill>
                    <p:spPr bwMode="gray">
                      <a:xfrm>
                        <a:off x="5935658" y="1418858"/>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Object 14"/>
          <p:cNvGraphicFramePr>
            <a:graphicFrameLocks/>
          </p:cNvGraphicFramePr>
          <p:nvPr>
            <p:extLst>
              <p:ext uri="{D42A27DB-BD31-4B8C-83A1-F6EECF244321}">
                <p14:modId xmlns:p14="http://schemas.microsoft.com/office/powerpoint/2010/main" val="3336874905"/>
              </p:ext>
            </p:extLst>
          </p:nvPr>
        </p:nvGraphicFramePr>
        <p:xfrm>
          <a:off x="7821359" y="1421497"/>
          <a:ext cx="1911350" cy="5226050"/>
        </p:xfrm>
        <a:graphic>
          <a:graphicData uri="http://schemas.openxmlformats.org/presentationml/2006/ole">
            <mc:AlternateContent xmlns:mc="http://schemas.openxmlformats.org/markup-compatibility/2006">
              <mc:Choice xmlns:v="urn:schemas-microsoft-com:vml" Requires="v">
                <p:oleObj spid="_x0000_s178252" name="Chart" r:id="rId12" imgW="1914421" imgH="5248319" progId="MSGraph.Chart.8">
                  <p:embed followColorScheme="full"/>
                </p:oleObj>
              </mc:Choice>
              <mc:Fallback>
                <p:oleObj name="Chart" r:id="rId12" imgW="1914421" imgH="5248319" progId="MSGraph.Chart.8">
                  <p:embed followColorScheme="full"/>
                  <p:pic>
                    <p:nvPicPr>
                      <p:cNvPr id="0" name=""/>
                      <p:cNvPicPr>
                        <a:picLocks noChangeArrowheads="1"/>
                      </p:cNvPicPr>
                      <p:nvPr/>
                    </p:nvPicPr>
                    <p:blipFill>
                      <a:blip r:embed="rId13"/>
                      <a:srcRect/>
                      <a:stretch>
                        <a:fillRect/>
                      </a:stretch>
                    </p:blipFill>
                    <p:spPr bwMode="gray">
                      <a:xfrm>
                        <a:off x="7821359" y="1421497"/>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2568910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In your opinion, which of the following member states do not deserve to be a part of the European Union?</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85</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2464817297"/>
              </p:ext>
            </p:extLst>
          </p:nvPr>
        </p:nvGraphicFramePr>
        <p:xfrm>
          <a:off x="81888" y="1412875"/>
          <a:ext cx="1911350" cy="5226050"/>
        </p:xfrm>
        <a:graphic>
          <a:graphicData uri="http://schemas.openxmlformats.org/presentationml/2006/ole">
            <mc:AlternateContent xmlns:mc="http://schemas.openxmlformats.org/markup-compatibility/2006">
              <mc:Choice xmlns:v="urn:schemas-microsoft-com:vml" Requires="v">
                <p:oleObj spid="_x0000_s179258" name="Chart" r:id="rId4" imgW="1914421" imgH="5248319" progId="MSGraph.Chart.8">
                  <p:embed followColorScheme="full"/>
                </p:oleObj>
              </mc:Choice>
              <mc:Fallback>
                <p:oleObj name="Chart" r:id="rId4" imgW="1914421" imgH="5248319" progId="MSGraph.Chart.8">
                  <p:embed followColorScheme="full"/>
                  <p:pic>
                    <p:nvPicPr>
                      <p:cNvPr id="0" name=""/>
                      <p:cNvPicPr>
                        <a:picLocks noChangeArrowheads="1"/>
                      </p:cNvPicPr>
                      <p:nvPr/>
                    </p:nvPicPr>
                    <p:blipFill>
                      <a:blip r:embed="rId5"/>
                      <a:srcRect/>
                      <a:stretch>
                        <a:fillRect/>
                      </a:stretch>
                    </p:blipFill>
                    <p:spPr bwMode="gray">
                      <a:xfrm>
                        <a:off x="81888" y="1412875"/>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212305" y="872111"/>
            <a:ext cx="1664066"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ALDE</a:t>
            </a:r>
            <a:endParaRPr lang="sr-Latn-CS" sz="1400" b="1" dirty="0" smtClean="0">
              <a:solidFill>
                <a:schemeClr val="bg1"/>
              </a:solidFill>
            </a:endParaRPr>
          </a:p>
        </p:txBody>
      </p:sp>
      <p:sp>
        <p:nvSpPr>
          <p:cNvPr id="24" name="Rounded Rectangle 23"/>
          <p:cNvSpPr/>
          <p:nvPr/>
        </p:nvSpPr>
        <p:spPr>
          <a:xfrm>
            <a:off x="2710842" y="895889"/>
            <a:ext cx="1664066"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ECR</a:t>
            </a:r>
            <a:endParaRPr lang="sr-Latn-CS" sz="1400" b="1" dirty="0" smtClean="0">
              <a:solidFill>
                <a:schemeClr val="bg1"/>
              </a:solidFill>
            </a:endParaRPr>
          </a:p>
        </p:txBody>
      </p:sp>
      <p:sp>
        <p:nvSpPr>
          <p:cNvPr id="26" name="Rounded Rectangle 25"/>
          <p:cNvSpPr/>
          <p:nvPr/>
        </p:nvSpPr>
        <p:spPr>
          <a:xfrm>
            <a:off x="5318242" y="924531"/>
            <a:ext cx="1664066"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EFD</a:t>
            </a:r>
            <a:endParaRPr lang="sr-Latn-CS" sz="1400" b="1" dirty="0" smtClean="0">
              <a:solidFill>
                <a:schemeClr val="bg1"/>
              </a:solidFill>
            </a:endParaRPr>
          </a:p>
        </p:txBody>
      </p:sp>
      <p:sp>
        <p:nvSpPr>
          <p:cNvPr id="27" name="Rounded Rectangle 26"/>
          <p:cNvSpPr/>
          <p:nvPr/>
        </p:nvSpPr>
        <p:spPr>
          <a:xfrm>
            <a:off x="7874304" y="908573"/>
            <a:ext cx="1664066"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EPP</a:t>
            </a:r>
            <a:endParaRPr lang="sr-Latn-CS" sz="1400" b="1" dirty="0" smtClean="0">
              <a:solidFill>
                <a:schemeClr val="bg1"/>
              </a:solidFill>
            </a:endParaRPr>
          </a:p>
        </p:txBody>
      </p:sp>
      <p:graphicFrame>
        <p:nvGraphicFramePr>
          <p:cNvPr id="12" name="Object 11"/>
          <p:cNvGraphicFramePr>
            <a:graphicFrameLocks/>
          </p:cNvGraphicFramePr>
          <p:nvPr>
            <p:extLst>
              <p:ext uri="{D42A27DB-BD31-4B8C-83A1-F6EECF244321}">
                <p14:modId xmlns:p14="http://schemas.microsoft.com/office/powerpoint/2010/main" val="3727655308"/>
              </p:ext>
            </p:extLst>
          </p:nvPr>
        </p:nvGraphicFramePr>
        <p:xfrm>
          <a:off x="2545446" y="1461321"/>
          <a:ext cx="1911350" cy="5226050"/>
        </p:xfrm>
        <a:graphic>
          <a:graphicData uri="http://schemas.openxmlformats.org/presentationml/2006/ole">
            <mc:AlternateContent xmlns:mc="http://schemas.openxmlformats.org/markup-compatibility/2006">
              <mc:Choice xmlns:v="urn:schemas-microsoft-com:vml" Requires="v">
                <p:oleObj spid="_x0000_s179259" name="Chart" r:id="rId6" imgW="1914421" imgH="5248319" progId="MSGraph.Chart.8">
                  <p:embed followColorScheme="full"/>
                </p:oleObj>
              </mc:Choice>
              <mc:Fallback>
                <p:oleObj name="Chart" r:id="rId6" imgW="1914421" imgH="5248319" progId="MSGraph.Chart.8">
                  <p:embed followColorScheme="full"/>
                  <p:pic>
                    <p:nvPicPr>
                      <p:cNvPr id="0" name=""/>
                      <p:cNvPicPr>
                        <a:picLocks noChangeArrowheads="1"/>
                      </p:cNvPicPr>
                      <p:nvPr/>
                    </p:nvPicPr>
                    <p:blipFill>
                      <a:blip r:embed="rId7"/>
                      <a:srcRect/>
                      <a:stretch>
                        <a:fillRect/>
                      </a:stretch>
                    </p:blipFill>
                    <p:spPr bwMode="gray">
                      <a:xfrm>
                        <a:off x="2545446" y="1461321"/>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12"/>
          <p:cNvGraphicFramePr>
            <a:graphicFrameLocks/>
          </p:cNvGraphicFramePr>
          <p:nvPr>
            <p:extLst>
              <p:ext uri="{D42A27DB-BD31-4B8C-83A1-F6EECF244321}">
                <p14:modId xmlns:p14="http://schemas.microsoft.com/office/powerpoint/2010/main" val="2702080894"/>
              </p:ext>
            </p:extLst>
          </p:nvPr>
        </p:nvGraphicFramePr>
        <p:xfrm>
          <a:off x="5142933" y="1356771"/>
          <a:ext cx="1911350" cy="5226050"/>
        </p:xfrm>
        <a:graphic>
          <a:graphicData uri="http://schemas.openxmlformats.org/presentationml/2006/ole">
            <mc:AlternateContent xmlns:mc="http://schemas.openxmlformats.org/markup-compatibility/2006">
              <mc:Choice xmlns:v="urn:schemas-microsoft-com:vml" Requires="v">
                <p:oleObj spid="_x0000_s179260" name="Chart" r:id="rId8" imgW="1914421" imgH="5248319" progId="MSGraph.Chart.8">
                  <p:embed followColorScheme="full"/>
                </p:oleObj>
              </mc:Choice>
              <mc:Fallback>
                <p:oleObj name="Chart" r:id="rId8" imgW="1914421" imgH="5248319" progId="MSGraph.Chart.8">
                  <p:embed followColorScheme="full"/>
                  <p:pic>
                    <p:nvPicPr>
                      <p:cNvPr id="0" name=""/>
                      <p:cNvPicPr>
                        <a:picLocks noChangeArrowheads="1"/>
                      </p:cNvPicPr>
                      <p:nvPr/>
                    </p:nvPicPr>
                    <p:blipFill>
                      <a:blip r:embed="rId9"/>
                      <a:srcRect/>
                      <a:stretch>
                        <a:fillRect/>
                      </a:stretch>
                    </p:blipFill>
                    <p:spPr bwMode="gray">
                      <a:xfrm>
                        <a:off x="5142933" y="1356771"/>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13"/>
          <p:cNvGraphicFramePr>
            <a:graphicFrameLocks/>
          </p:cNvGraphicFramePr>
          <p:nvPr>
            <p:extLst>
              <p:ext uri="{D42A27DB-BD31-4B8C-83A1-F6EECF244321}">
                <p14:modId xmlns:p14="http://schemas.microsoft.com/office/powerpoint/2010/main" val="80401225"/>
              </p:ext>
            </p:extLst>
          </p:nvPr>
        </p:nvGraphicFramePr>
        <p:xfrm>
          <a:off x="7750662" y="1490067"/>
          <a:ext cx="1911350" cy="5226050"/>
        </p:xfrm>
        <a:graphic>
          <a:graphicData uri="http://schemas.openxmlformats.org/presentationml/2006/ole">
            <mc:AlternateContent xmlns:mc="http://schemas.openxmlformats.org/markup-compatibility/2006">
              <mc:Choice xmlns:v="urn:schemas-microsoft-com:vml" Requires="v">
                <p:oleObj spid="_x0000_s179261" name="Chart" r:id="rId10" imgW="1914421" imgH="5248319" progId="MSGraph.Chart.8">
                  <p:embed followColorScheme="full"/>
                </p:oleObj>
              </mc:Choice>
              <mc:Fallback>
                <p:oleObj name="Chart" r:id="rId10" imgW="1914421" imgH="5248319" progId="MSGraph.Chart.8">
                  <p:embed followColorScheme="full"/>
                  <p:pic>
                    <p:nvPicPr>
                      <p:cNvPr id="0" name=""/>
                      <p:cNvPicPr>
                        <a:picLocks noChangeArrowheads="1"/>
                      </p:cNvPicPr>
                      <p:nvPr/>
                    </p:nvPicPr>
                    <p:blipFill>
                      <a:blip r:embed="rId11"/>
                      <a:srcRect/>
                      <a:stretch>
                        <a:fillRect/>
                      </a:stretch>
                    </p:blipFill>
                    <p:spPr bwMode="gray">
                      <a:xfrm>
                        <a:off x="7750662" y="1490067"/>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Rounded Rectangle 15"/>
          <p:cNvSpPr/>
          <p:nvPr/>
        </p:nvSpPr>
        <p:spPr>
          <a:xfrm>
            <a:off x="5577554" y="459021"/>
            <a:ext cx="4232910"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Answers by </a:t>
            </a:r>
            <a:r>
              <a:rPr lang="sr-Latn-CS" sz="1400" b="1" dirty="0" smtClean="0">
                <a:solidFill>
                  <a:schemeClr val="bg1"/>
                </a:solidFill>
              </a:rPr>
              <a:t>votes: </a:t>
            </a:r>
            <a:r>
              <a:rPr lang="en-US" sz="1400" b="1" dirty="0">
                <a:solidFill>
                  <a:schemeClr val="bg1"/>
                </a:solidFill>
              </a:rPr>
              <a:t>10 most frequently mentioned </a:t>
            </a:r>
          </a:p>
        </p:txBody>
      </p:sp>
    </p:spTree>
    <p:extLst>
      <p:ext uri="{BB962C8B-B14F-4D97-AF65-F5344CB8AC3E}">
        <p14:creationId xmlns:p14="http://schemas.microsoft.com/office/powerpoint/2010/main" val="281616165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3" cy="664797"/>
          </a:xfrm>
        </p:spPr>
        <p:txBody>
          <a:bodyPr/>
          <a:lstStyle/>
          <a:p>
            <a:r>
              <a:rPr lang="en-US" dirty="0"/>
              <a:t>In your opinion, which of the following member states do not deserve to be a part of the European Union?</a:t>
            </a:r>
            <a:endParaRPr lang="sr-Latn-RS" dirty="0"/>
          </a:p>
        </p:txBody>
      </p:sp>
      <p:sp>
        <p:nvSpPr>
          <p:cNvPr id="3" name="Slide Number Placeholder 2"/>
          <p:cNvSpPr>
            <a:spLocks noGrp="1"/>
          </p:cNvSpPr>
          <p:nvPr>
            <p:ph type="sldNum" sz="quarter" idx="10"/>
          </p:nvPr>
        </p:nvSpPr>
        <p:spPr>
          <a:xfrm>
            <a:off x="2208400" y="6599773"/>
            <a:ext cx="78547" cy="184666"/>
          </a:xfrm>
        </p:spPr>
        <p:txBody>
          <a:bodyPr/>
          <a:lstStyle/>
          <a:p>
            <a:pPr>
              <a:defRPr/>
            </a:pPr>
            <a:fld id="{2A3F75D5-F3FE-45CD-9824-7B7FF568E06B}" type="slidenum">
              <a:rPr lang="de-DE" smtClean="0"/>
              <a:pPr>
                <a:defRPr/>
              </a:pPr>
              <a:t>86</a:t>
            </a:fld>
            <a:endParaRPr lang="de-DE" dirty="0"/>
          </a:p>
        </p:txBody>
      </p:sp>
      <p:sp>
        <p:nvSpPr>
          <p:cNvPr id="5" name="Rectangle 4"/>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8" name="Object 7"/>
          <p:cNvGraphicFramePr>
            <a:graphicFrameLocks/>
          </p:cNvGraphicFramePr>
          <p:nvPr>
            <p:extLst>
              <p:ext uri="{D42A27DB-BD31-4B8C-83A1-F6EECF244321}">
                <p14:modId xmlns:p14="http://schemas.microsoft.com/office/powerpoint/2010/main" val="3568898650"/>
              </p:ext>
            </p:extLst>
          </p:nvPr>
        </p:nvGraphicFramePr>
        <p:xfrm>
          <a:off x="81888" y="1412875"/>
          <a:ext cx="1911350" cy="5226050"/>
        </p:xfrm>
        <a:graphic>
          <a:graphicData uri="http://schemas.openxmlformats.org/presentationml/2006/ole">
            <mc:AlternateContent xmlns:mc="http://schemas.openxmlformats.org/markup-compatibility/2006">
              <mc:Choice xmlns:v="urn:schemas-microsoft-com:vml" Requires="v">
                <p:oleObj spid="_x0000_s180278" name="Chart" r:id="rId4" imgW="1914421" imgH="5248319" progId="MSGraph.Chart.8">
                  <p:embed followColorScheme="full"/>
                </p:oleObj>
              </mc:Choice>
              <mc:Fallback>
                <p:oleObj name="Chart" r:id="rId4" imgW="1914421" imgH="5248319" progId="MSGraph.Chart.8">
                  <p:embed followColorScheme="full"/>
                  <p:pic>
                    <p:nvPicPr>
                      <p:cNvPr id="0" name=""/>
                      <p:cNvPicPr>
                        <a:picLocks noChangeArrowheads="1"/>
                      </p:cNvPicPr>
                      <p:nvPr/>
                    </p:nvPicPr>
                    <p:blipFill>
                      <a:blip r:embed="rId5"/>
                      <a:srcRect/>
                      <a:stretch>
                        <a:fillRect/>
                      </a:stretch>
                    </p:blipFill>
                    <p:spPr bwMode="gray">
                      <a:xfrm>
                        <a:off x="81888" y="1412875"/>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ounded Rectangle 9"/>
          <p:cNvSpPr/>
          <p:nvPr/>
        </p:nvSpPr>
        <p:spPr>
          <a:xfrm>
            <a:off x="212305" y="872111"/>
            <a:ext cx="1664066"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G/EFA</a:t>
            </a:r>
            <a:endParaRPr lang="sr-Latn-CS" sz="1400" b="1" dirty="0" smtClean="0">
              <a:solidFill>
                <a:schemeClr val="bg1"/>
              </a:solidFill>
            </a:endParaRPr>
          </a:p>
        </p:txBody>
      </p:sp>
      <p:sp>
        <p:nvSpPr>
          <p:cNvPr id="24" name="Rounded Rectangle 23"/>
          <p:cNvSpPr/>
          <p:nvPr/>
        </p:nvSpPr>
        <p:spPr>
          <a:xfrm>
            <a:off x="2710842" y="895889"/>
            <a:ext cx="1664066"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GUE/NGL</a:t>
            </a:r>
            <a:endParaRPr lang="sr-Latn-CS" sz="1400" b="1" dirty="0" smtClean="0">
              <a:solidFill>
                <a:schemeClr val="bg1"/>
              </a:solidFill>
            </a:endParaRPr>
          </a:p>
        </p:txBody>
      </p:sp>
      <p:sp>
        <p:nvSpPr>
          <p:cNvPr id="26" name="Rounded Rectangle 25"/>
          <p:cNvSpPr/>
          <p:nvPr/>
        </p:nvSpPr>
        <p:spPr>
          <a:xfrm>
            <a:off x="5318242" y="924531"/>
            <a:ext cx="1664066"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NI</a:t>
            </a:r>
            <a:endParaRPr lang="sr-Latn-CS" sz="1400" b="1" dirty="0" smtClean="0">
              <a:solidFill>
                <a:schemeClr val="bg1"/>
              </a:solidFill>
            </a:endParaRPr>
          </a:p>
        </p:txBody>
      </p:sp>
      <p:sp>
        <p:nvSpPr>
          <p:cNvPr id="27" name="Rounded Rectangle 26"/>
          <p:cNvSpPr/>
          <p:nvPr/>
        </p:nvSpPr>
        <p:spPr>
          <a:xfrm>
            <a:off x="7874304" y="908573"/>
            <a:ext cx="1664066"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S&amp;D</a:t>
            </a:r>
            <a:endParaRPr lang="sr-Latn-CS" sz="1400" b="1" dirty="0" smtClean="0">
              <a:solidFill>
                <a:schemeClr val="bg1"/>
              </a:solidFill>
            </a:endParaRPr>
          </a:p>
        </p:txBody>
      </p:sp>
      <p:graphicFrame>
        <p:nvGraphicFramePr>
          <p:cNvPr id="12" name="Object 11"/>
          <p:cNvGraphicFramePr>
            <a:graphicFrameLocks/>
          </p:cNvGraphicFramePr>
          <p:nvPr>
            <p:extLst>
              <p:ext uri="{D42A27DB-BD31-4B8C-83A1-F6EECF244321}">
                <p14:modId xmlns:p14="http://schemas.microsoft.com/office/powerpoint/2010/main" val="1982057668"/>
              </p:ext>
            </p:extLst>
          </p:nvPr>
        </p:nvGraphicFramePr>
        <p:xfrm>
          <a:off x="2545446" y="1461321"/>
          <a:ext cx="1911350" cy="5226050"/>
        </p:xfrm>
        <a:graphic>
          <a:graphicData uri="http://schemas.openxmlformats.org/presentationml/2006/ole">
            <mc:AlternateContent xmlns:mc="http://schemas.openxmlformats.org/markup-compatibility/2006">
              <mc:Choice xmlns:v="urn:schemas-microsoft-com:vml" Requires="v">
                <p:oleObj spid="_x0000_s180279" name="Chart" r:id="rId6" imgW="1914421" imgH="5248319" progId="MSGraph.Chart.8">
                  <p:embed followColorScheme="full"/>
                </p:oleObj>
              </mc:Choice>
              <mc:Fallback>
                <p:oleObj name="Chart" r:id="rId6" imgW="1914421" imgH="5248319" progId="MSGraph.Chart.8">
                  <p:embed followColorScheme="full"/>
                  <p:pic>
                    <p:nvPicPr>
                      <p:cNvPr id="0" name=""/>
                      <p:cNvPicPr>
                        <a:picLocks noChangeArrowheads="1"/>
                      </p:cNvPicPr>
                      <p:nvPr/>
                    </p:nvPicPr>
                    <p:blipFill>
                      <a:blip r:embed="rId7"/>
                      <a:srcRect/>
                      <a:stretch>
                        <a:fillRect/>
                      </a:stretch>
                    </p:blipFill>
                    <p:spPr bwMode="gray">
                      <a:xfrm>
                        <a:off x="2545446" y="1461321"/>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12"/>
          <p:cNvGraphicFramePr>
            <a:graphicFrameLocks/>
          </p:cNvGraphicFramePr>
          <p:nvPr>
            <p:extLst>
              <p:ext uri="{D42A27DB-BD31-4B8C-83A1-F6EECF244321}">
                <p14:modId xmlns:p14="http://schemas.microsoft.com/office/powerpoint/2010/main" val="834425170"/>
              </p:ext>
            </p:extLst>
          </p:nvPr>
        </p:nvGraphicFramePr>
        <p:xfrm>
          <a:off x="5142933" y="1356771"/>
          <a:ext cx="1911350" cy="5226050"/>
        </p:xfrm>
        <a:graphic>
          <a:graphicData uri="http://schemas.openxmlformats.org/presentationml/2006/ole">
            <mc:AlternateContent xmlns:mc="http://schemas.openxmlformats.org/markup-compatibility/2006">
              <mc:Choice xmlns:v="urn:schemas-microsoft-com:vml" Requires="v">
                <p:oleObj spid="_x0000_s180280" name="Chart" r:id="rId8" imgW="1914421" imgH="5248319" progId="MSGraph.Chart.8">
                  <p:embed followColorScheme="full"/>
                </p:oleObj>
              </mc:Choice>
              <mc:Fallback>
                <p:oleObj name="Chart" r:id="rId8" imgW="1914421" imgH="5248319" progId="MSGraph.Chart.8">
                  <p:embed followColorScheme="full"/>
                  <p:pic>
                    <p:nvPicPr>
                      <p:cNvPr id="0" name=""/>
                      <p:cNvPicPr>
                        <a:picLocks noChangeArrowheads="1"/>
                      </p:cNvPicPr>
                      <p:nvPr/>
                    </p:nvPicPr>
                    <p:blipFill>
                      <a:blip r:embed="rId9"/>
                      <a:srcRect/>
                      <a:stretch>
                        <a:fillRect/>
                      </a:stretch>
                    </p:blipFill>
                    <p:spPr bwMode="gray">
                      <a:xfrm>
                        <a:off x="5142933" y="1356771"/>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13"/>
          <p:cNvGraphicFramePr>
            <a:graphicFrameLocks/>
          </p:cNvGraphicFramePr>
          <p:nvPr>
            <p:extLst>
              <p:ext uri="{D42A27DB-BD31-4B8C-83A1-F6EECF244321}">
                <p14:modId xmlns:p14="http://schemas.microsoft.com/office/powerpoint/2010/main" val="831096887"/>
              </p:ext>
            </p:extLst>
          </p:nvPr>
        </p:nvGraphicFramePr>
        <p:xfrm>
          <a:off x="7750662" y="1490067"/>
          <a:ext cx="1911350" cy="5226050"/>
        </p:xfrm>
        <a:graphic>
          <a:graphicData uri="http://schemas.openxmlformats.org/presentationml/2006/ole">
            <mc:AlternateContent xmlns:mc="http://schemas.openxmlformats.org/markup-compatibility/2006">
              <mc:Choice xmlns:v="urn:schemas-microsoft-com:vml" Requires="v">
                <p:oleObj spid="_x0000_s180281" name="Chart" r:id="rId10" imgW="1914421" imgH="5248319" progId="MSGraph.Chart.8">
                  <p:embed followColorScheme="full"/>
                </p:oleObj>
              </mc:Choice>
              <mc:Fallback>
                <p:oleObj name="Chart" r:id="rId10" imgW="1914421" imgH="5248319" progId="MSGraph.Chart.8">
                  <p:embed followColorScheme="full"/>
                  <p:pic>
                    <p:nvPicPr>
                      <p:cNvPr id="0" name=""/>
                      <p:cNvPicPr>
                        <a:picLocks noChangeArrowheads="1"/>
                      </p:cNvPicPr>
                      <p:nvPr/>
                    </p:nvPicPr>
                    <p:blipFill>
                      <a:blip r:embed="rId11"/>
                      <a:srcRect/>
                      <a:stretch>
                        <a:fillRect/>
                      </a:stretch>
                    </p:blipFill>
                    <p:spPr bwMode="gray">
                      <a:xfrm>
                        <a:off x="7750662" y="1490067"/>
                        <a:ext cx="191135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Rounded Rectangle 15"/>
          <p:cNvSpPr/>
          <p:nvPr/>
        </p:nvSpPr>
        <p:spPr>
          <a:xfrm>
            <a:off x="5577554" y="459021"/>
            <a:ext cx="4232910" cy="358498"/>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Answers by </a:t>
            </a:r>
            <a:r>
              <a:rPr lang="sr-Latn-CS" sz="1400" b="1" dirty="0" smtClean="0">
                <a:solidFill>
                  <a:schemeClr val="bg1"/>
                </a:solidFill>
              </a:rPr>
              <a:t>votes: </a:t>
            </a:r>
            <a:r>
              <a:rPr lang="en-US" sz="1400" b="1" dirty="0">
                <a:solidFill>
                  <a:schemeClr val="bg1"/>
                </a:solidFill>
              </a:rPr>
              <a:t>10 most frequently mentioned </a:t>
            </a:r>
          </a:p>
        </p:txBody>
      </p:sp>
    </p:spTree>
    <p:extLst>
      <p:ext uri="{BB962C8B-B14F-4D97-AF65-F5344CB8AC3E}">
        <p14:creationId xmlns:p14="http://schemas.microsoft.com/office/powerpoint/2010/main" val="191297445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88641"/>
            <a:ext cx="9506064" cy="664797"/>
          </a:xfrm>
        </p:spPr>
        <p:txBody>
          <a:bodyPr/>
          <a:lstStyle/>
          <a:p>
            <a:r>
              <a:rPr lang="en-US" sz="1600" dirty="0" smtClean="0"/>
              <a:t>Citizens </a:t>
            </a:r>
            <a:r>
              <a:rPr lang="en-US" sz="1600" dirty="0"/>
              <a:t>of the European Union have different opinions on expanding the European Union. While some think that the process of integration can’t be finalized before all European countries that meet the conditions join in, others believe that the process of integration should be finalized and limited to the current member states. Which of these two opinion sis closer to your own? </a:t>
            </a:r>
            <a:endParaRPr lang="sr-Latn-RS" sz="16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87</a:t>
            </a:fld>
            <a:endParaRPr lang="de-DE" dirty="0"/>
          </a:p>
        </p:txBody>
      </p:sp>
      <p:sp>
        <p:nvSpPr>
          <p:cNvPr id="41" name="Rectangle 40"/>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5" name="Object 4"/>
          <p:cNvGraphicFramePr>
            <a:graphicFrameLocks/>
          </p:cNvGraphicFramePr>
          <p:nvPr>
            <p:extLst>
              <p:ext uri="{D42A27DB-BD31-4B8C-83A1-F6EECF244321}">
                <p14:modId xmlns:p14="http://schemas.microsoft.com/office/powerpoint/2010/main" val="2197070468"/>
              </p:ext>
            </p:extLst>
          </p:nvPr>
        </p:nvGraphicFramePr>
        <p:xfrm>
          <a:off x="23813" y="1057275"/>
          <a:ext cx="9748837" cy="5616575"/>
        </p:xfrm>
        <a:graphic>
          <a:graphicData uri="http://schemas.openxmlformats.org/presentationml/2006/ole">
            <mc:AlternateContent xmlns:mc="http://schemas.openxmlformats.org/markup-compatibility/2006">
              <mc:Choice xmlns:v="urn:schemas-microsoft-com:vml" Requires="v">
                <p:oleObj spid="_x0000_s181264" name="Chart" r:id="rId4" imgW="9772669" imgH="5629195" progId="MSGraph.Chart.8">
                  <p:embed followColorScheme="full"/>
                </p:oleObj>
              </mc:Choice>
              <mc:Fallback>
                <p:oleObj name="Chart" r:id="rId4" imgW="9772669" imgH="5629195" progId="MSGraph.Chart.8">
                  <p:embed followColorScheme="full"/>
                  <p:pic>
                    <p:nvPicPr>
                      <p:cNvPr id="0" name="Object 4"/>
                      <p:cNvPicPr>
                        <a:picLocks noChangeArrowheads="1"/>
                      </p:cNvPicPr>
                      <p:nvPr/>
                    </p:nvPicPr>
                    <p:blipFill>
                      <a:blip r:embed="rId5"/>
                      <a:srcRect/>
                      <a:stretch>
                        <a:fillRect/>
                      </a:stretch>
                    </p:blipFill>
                    <p:spPr bwMode="gray">
                      <a:xfrm>
                        <a:off x="23813" y="1057275"/>
                        <a:ext cx="9748837" cy="561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 name="Rectangle 39"/>
          <p:cNvSpPr/>
          <p:nvPr/>
        </p:nvSpPr>
        <p:spPr>
          <a:xfrm rot="16200000">
            <a:off x="1065334" y="3244333"/>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42" name="Rectangle 41"/>
          <p:cNvSpPr/>
          <p:nvPr/>
        </p:nvSpPr>
        <p:spPr>
          <a:xfrm rot="16200000">
            <a:off x="-268269" y="4435780"/>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9886085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88641"/>
            <a:ext cx="9506064" cy="664797"/>
          </a:xfrm>
        </p:spPr>
        <p:txBody>
          <a:bodyPr/>
          <a:lstStyle/>
          <a:p>
            <a:r>
              <a:rPr lang="en-US" sz="1600" dirty="0" smtClean="0"/>
              <a:t>Citizens </a:t>
            </a:r>
            <a:r>
              <a:rPr lang="en-US" sz="1600" dirty="0"/>
              <a:t>of the European Union have different opinions on expanding the European Union. While some think that the process of integration can’t be finalized before all European countries that meet the conditions join in, others believe that the process of integration should be finalized and limited to the current member states. Which of these two opinion sis closer to your own? </a:t>
            </a:r>
            <a:endParaRPr lang="sr-Latn-RS" sz="16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88</a:t>
            </a:fld>
            <a:endParaRPr lang="de-DE" dirty="0"/>
          </a:p>
        </p:txBody>
      </p:sp>
      <p:sp>
        <p:nvSpPr>
          <p:cNvPr id="41" name="Rectangle 40"/>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5" name="Object 4"/>
          <p:cNvGraphicFramePr>
            <a:graphicFrameLocks/>
          </p:cNvGraphicFramePr>
          <p:nvPr>
            <p:extLst>
              <p:ext uri="{D42A27DB-BD31-4B8C-83A1-F6EECF244321}">
                <p14:modId xmlns:p14="http://schemas.microsoft.com/office/powerpoint/2010/main" val="2093750666"/>
              </p:ext>
            </p:extLst>
          </p:nvPr>
        </p:nvGraphicFramePr>
        <p:xfrm>
          <a:off x="23813" y="1057275"/>
          <a:ext cx="9748837" cy="5616575"/>
        </p:xfrm>
        <a:graphic>
          <a:graphicData uri="http://schemas.openxmlformats.org/presentationml/2006/ole">
            <mc:AlternateContent xmlns:mc="http://schemas.openxmlformats.org/markup-compatibility/2006">
              <mc:Choice xmlns:v="urn:schemas-microsoft-com:vml" Requires="v">
                <p:oleObj spid="_x0000_s182286" name="Chart" r:id="rId4" imgW="9772669" imgH="5629195" progId="MSGraph.Chart.8">
                  <p:embed followColorScheme="full"/>
                </p:oleObj>
              </mc:Choice>
              <mc:Fallback>
                <p:oleObj name="Chart" r:id="rId4" imgW="9772669" imgH="5629195" progId="MSGraph.Chart.8">
                  <p:embed followColorScheme="full"/>
                  <p:pic>
                    <p:nvPicPr>
                      <p:cNvPr id="0" name=""/>
                      <p:cNvPicPr>
                        <a:picLocks noChangeArrowheads="1"/>
                      </p:cNvPicPr>
                      <p:nvPr/>
                    </p:nvPicPr>
                    <p:blipFill>
                      <a:blip r:embed="rId5"/>
                      <a:srcRect/>
                      <a:stretch>
                        <a:fillRect/>
                      </a:stretch>
                    </p:blipFill>
                    <p:spPr bwMode="gray">
                      <a:xfrm>
                        <a:off x="23813" y="1057275"/>
                        <a:ext cx="9748837" cy="561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62115002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88641"/>
            <a:ext cx="9506064" cy="664797"/>
          </a:xfrm>
        </p:spPr>
        <p:txBody>
          <a:bodyPr/>
          <a:lstStyle/>
          <a:p>
            <a:r>
              <a:rPr lang="en-US" sz="1600" dirty="0" smtClean="0"/>
              <a:t>Citizens </a:t>
            </a:r>
            <a:r>
              <a:rPr lang="en-US" sz="1600" dirty="0"/>
              <a:t>of the European Union have different opinions on expanding the European Union. While some think that the process of integration can’t be finalized before all European countries that meet the conditions join in, others believe that the process of integration should be finalized and limited to the current member states. Which of these two opinion sis closer to your own? </a:t>
            </a:r>
            <a:endParaRPr lang="sr-Latn-RS" sz="16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89</a:t>
            </a:fld>
            <a:endParaRPr lang="de-DE" dirty="0"/>
          </a:p>
        </p:txBody>
      </p:sp>
      <p:sp>
        <p:nvSpPr>
          <p:cNvPr id="41" name="Rectangle 40"/>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graphicFrame>
        <p:nvGraphicFramePr>
          <p:cNvPr id="5" name="Object 4"/>
          <p:cNvGraphicFramePr>
            <a:graphicFrameLocks/>
          </p:cNvGraphicFramePr>
          <p:nvPr>
            <p:extLst>
              <p:ext uri="{D42A27DB-BD31-4B8C-83A1-F6EECF244321}">
                <p14:modId xmlns:p14="http://schemas.microsoft.com/office/powerpoint/2010/main" val="2933149647"/>
              </p:ext>
            </p:extLst>
          </p:nvPr>
        </p:nvGraphicFramePr>
        <p:xfrm>
          <a:off x="23813" y="1057275"/>
          <a:ext cx="9748837" cy="5616575"/>
        </p:xfrm>
        <a:graphic>
          <a:graphicData uri="http://schemas.openxmlformats.org/presentationml/2006/ole">
            <mc:AlternateContent xmlns:mc="http://schemas.openxmlformats.org/markup-compatibility/2006">
              <mc:Choice xmlns:v="urn:schemas-microsoft-com:vml" Requires="v">
                <p:oleObj spid="_x0000_s183310" name="Chart" r:id="rId4" imgW="9772669" imgH="5629195" progId="MSGraph.Chart.8">
                  <p:embed followColorScheme="full"/>
                </p:oleObj>
              </mc:Choice>
              <mc:Fallback>
                <p:oleObj name="Chart" r:id="rId4" imgW="9772669" imgH="5629195" progId="MSGraph.Chart.8">
                  <p:embed followColorScheme="full"/>
                  <p:pic>
                    <p:nvPicPr>
                      <p:cNvPr id="0" name=""/>
                      <p:cNvPicPr>
                        <a:picLocks noChangeArrowheads="1"/>
                      </p:cNvPicPr>
                      <p:nvPr/>
                    </p:nvPicPr>
                    <p:blipFill>
                      <a:blip r:embed="rId5"/>
                      <a:srcRect/>
                      <a:stretch>
                        <a:fillRect/>
                      </a:stretch>
                    </p:blipFill>
                    <p:spPr bwMode="gray">
                      <a:xfrm>
                        <a:off x="23813" y="1057275"/>
                        <a:ext cx="9748837" cy="561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0352124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4" cy="664797"/>
          </a:xfrm>
        </p:spPr>
        <p:txBody>
          <a:bodyPr/>
          <a:lstStyle/>
          <a:p>
            <a:pPr algn="just"/>
            <a:r>
              <a:rPr lang="en-US" sz="1800" dirty="0" smtClean="0"/>
              <a:t>If </a:t>
            </a:r>
            <a:r>
              <a:rPr lang="en-US" sz="1800" dirty="0"/>
              <a:t>the country you live in would not be a member of the European Union, would you think that citizens of your country would live a lot better than now, somewhat better than now, same as now, somewhat worse than now, a lot worse than now? </a:t>
            </a:r>
            <a:endParaRPr lang="sr-Latn-RS" sz="18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90</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3753515271"/>
              </p:ext>
            </p:extLst>
          </p:nvPr>
        </p:nvGraphicFramePr>
        <p:xfrm>
          <a:off x="0" y="736600"/>
          <a:ext cx="9809163" cy="5783263"/>
        </p:xfrm>
        <a:graphic>
          <a:graphicData uri="http://schemas.openxmlformats.org/presentationml/2006/ole">
            <mc:AlternateContent xmlns:mc="http://schemas.openxmlformats.org/markup-compatibility/2006">
              <mc:Choice xmlns:v="urn:schemas-microsoft-com:vml" Requires="v">
                <p:oleObj spid="_x0000_s184334" name="Chart" r:id="rId4" imgW="9820179" imgH="5800603" progId="MSGraph.Chart.8">
                  <p:embed followColorScheme="full"/>
                </p:oleObj>
              </mc:Choice>
              <mc:Fallback>
                <p:oleObj name="Chart" r:id="rId4" imgW="9820179" imgH="5800603" progId="MSGraph.Chart.8">
                  <p:embed followColorScheme="full"/>
                  <p:pic>
                    <p:nvPicPr>
                      <p:cNvPr id="0" name=""/>
                      <p:cNvPicPr>
                        <a:picLocks noChangeArrowheads="1"/>
                      </p:cNvPicPr>
                      <p:nvPr/>
                    </p:nvPicPr>
                    <p:blipFill>
                      <a:blip r:embed="rId5"/>
                      <a:srcRect/>
                      <a:stretch>
                        <a:fillRect/>
                      </a:stretch>
                    </p:blipFill>
                    <p:spPr bwMode="gray">
                      <a:xfrm>
                        <a:off x="0" y="736600"/>
                        <a:ext cx="9809163" cy="578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 name="Rectangle 38"/>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41" name="Rectangle 40"/>
          <p:cNvSpPr/>
          <p:nvPr/>
        </p:nvSpPr>
        <p:spPr>
          <a:xfrm rot="16200000">
            <a:off x="1004336" y="2970039"/>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42" name="Rectangle 41"/>
          <p:cNvSpPr/>
          <p:nvPr/>
        </p:nvSpPr>
        <p:spPr>
          <a:xfrm rot="16200000">
            <a:off x="-309213" y="4169373"/>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322175535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4" cy="664797"/>
          </a:xfrm>
        </p:spPr>
        <p:txBody>
          <a:bodyPr/>
          <a:lstStyle/>
          <a:p>
            <a:pPr algn="just"/>
            <a:r>
              <a:rPr lang="en-US" sz="1800" dirty="0" smtClean="0"/>
              <a:t>If </a:t>
            </a:r>
            <a:r>
              <a:rPr lang="en-US" sz="1800" dirty="0"/>
              <a:t>the country you live </a:t>
            </a:r>
            <a:r>
              <a:rPr lang="en-US" sz="1800" dirty="0" err="1" smtClean="0"/>
              <a:t>i</a:t>
            </a:r>
            <a:r>
              <a:rPr lang="sr-Latn-CS" sz="1800" dirty="0" smtClean="0"/>
              <a:t>n</a:t>
            </a:r>
            <a:r>
              <a:rPr lang="en-US" sz="1800" dirty="0" smtClean="0"/>
              <a:t> </a:t>
            </a:r>
            <a:r>
              <a:rPr lang="en-US" sz="1800" dirty="0"/>
              <a:t>would not be a member of the European Union, would you think that citizens of your country would live a lot better than now, somewhat better than now, same as now, somewhat worse than now, a lot worse than now? </a:t>
            </a:r>
            <a:endParaRPr lang="sr-Latn-RS" sz="18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91</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619086988"/>
              </p:ext>
            </p:extLst>
          </p:nvPr>
        </p:nvGraphicFramePr>
        <p:xfrm>
          <a:off x="0" y="736600"/>
          <a:ext cx="9809163" cy="5783263"/>
        </p:xfrm>
        <a:graphic>
          <a:graphicData uri="http://schemas.openxmlformats.org/presentationml/2006/ole">
            <mc:AlternateContent xmlns:mc="http://schemas.openxmlformats.org/markup-compatibility/2006">
              <mc:Choice xmlns:v="urn:schemas-microsoft-com:vml" Requires="v">
                <p:oleObj spid="_x0000_s185358" name="Chart" r:id="rId4" imgW="9820179" imgH="5800603" progId="MSGraph.Chart.8">
                  <p:embed followColorScheme="full"/>
                </p:oleObj>
              </mc:Choice>
              <mc:Fallback>
                <p:oleObj name="Chart" r:id="rId4" imgW="9820179" imgH="5800603" progId="MSGraph.Chart.8">
                  <p:embed followColorScheme="full"/>
                  <p:pic>
                    <p:nvPicPr>
                      <p:cNvPr id="0" name=""/>
                      <p:cNvPicPr>
                        <a:picLocks noChangeArrowheads="1"/>
                      </p:cNvPicPr>
                      <p:nvPr/>
                    </p:nvPicPr>
                    <p:blipFill>
                      <a:blip r:embed="rId5"/>
                      <a:srcRect/>
                      <a:stretch>
                        <a:fillRect/>
                      </a:stretch>
                    </p:blipFill>
                    <p:spPr bwMode="gray">
                      <a:xfrm>
                        <a:off x="0" y="736600"/>
                        <a:ext cx="9809163" cy="578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 name="Rectangle 38"/>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Tree>
    <p:extLst>
      <p:ext uri="{BB962C8B-B14F-4D97-AF65-F5344CB8AC3E}">
        <p14:creationId xmlns:p14="http://schemas.microsoft.com/office/powerpoint/2010/main" val="252902741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116632"/>
            <a:ext cx="9506064" cy="664797"/>
          </a:xfrm>
        </p:spPr>
        <p:txBody>
          <a:bodyPr/>
          <a:lstStyle/>
          <a:p>
            <a:pPr algn="just"/>
            <a:r>
              <a:rPr lang="en-US" sz="1800" dirty="0" smtClean="0"/>
              <a:t>If </a:t>
            </a:r>
            <a:r>
              <a:rPr lang="en-US" sz="1800" dirty="0"/>
              <a:t>the country you live in would not be a member of the European Union, would you think that citizens of your country would live a lot better than now, somewhat better than now, same as now, somewhat worse than now, a lot worse than now? </a:t>
            </a:r>
            <a:endParaRPr lang="sr-Latn-RS" sz="18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92</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3737929251"/>
              </p:ext>
            </p:extLst>
          </p:nvPr>
        </p:nvGraphicFramePr>
        <p:xfrm>
          <a:off x="0" y="736600"/>
          <a:ext cx="9809163" cy="5783263"/>
        </p:xfrm>
        <a:graphic>
          <a:graphicData uri="http://schemas.openxmlformats.org/presentationml/2006/ole">
            <mc:AlternateContent xmlns:mc="http://schemas.openxmlformats.org/markup-compatibility/2006">
              <mc:Choice xmlns:v="urn:schemas-microsoft-com:vml" Requires="v">
                <p:oleObj spid="_x0000_s186382" name="Chart" r:id="rId4" imgW="9820179" imgH="5800603" progId="MSGraph.Chart.8">
                  <p:embed followColorScheme="full"/>
                </p:oleObj>
              </mc:Choice>
              <mc:Fallback>
                <p:oleObj name="Chart" r:id="rId4" imgW="9820179" imgH="5800603" progId="MSGraph.Chart.8">
                  <p:embed followColorScheme="full"/>
                  <p:pic>
                    <p:nvPicPr>
                      <p:cNvPr id="0" name=""/>
                      <p:cNvPicPr>
                        <a:picLocks noChangeArrowheads="1"/>
                      </p:cNvPicPr>
                      <p:nvPr/>
                    </p:nvPicPr>
                    <p:blipFill>
                      <a:blip r:embed="rId5"/>
                      <a:srcRect/>
                      <a:stretch>
                        <a:fillRect/>
                      </a:stretch>
                    </p:blipFill>
                    <p:spPr bwMode="gray">
                      <a:xfrm>
                        <a:off x="0" y="736600"/>
                        <a:ext cx="9809163" cy="578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 name="Rectangle 38"/>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Tree>
    <p:extLst>
      <p:ext uri="{BB962C8B-B14F-4D97-AF65-F5344CB8AC3E}">
        <p14:creationId xmlns:p14="http://schemas.microsoft.com/office/powerpoint/2010/main" val="101077951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62040"/>
            <a:ext cx="9506064" cy="664797"/>
          </a:xfrm>
        </p:spPr>
        <p:txBody>
          <a:bodyPr/>
          <a:lstStyle/>
          <a:p>
            <a:r>
              <a:rPr lang="en-US" sz="1800" dirty="0" smtClean="0"/>
              <a:t>Considering </a:t>
            </a:r>
            <a:r>
              <a:rPr lang="en-US" sz="1800" dirty="0"/>
              <a:t>quality of life in the country you live in, do you think that citizens of your country have a better, worse or the same life as citizens of most other EU member states?</a:t>
            </a:r>
            <a:endParaRPr lang="sr-Latn-RS" sz="18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93</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1566216858"/>
              </p:ext>
            </p:extLst>
          </p:nvPr>
        </p:nvGraphicFramePr>
        <p:xfrm>
          <a:off x="142875" y="819150"/>
          <a:ext cx="9547225" cy="5640388"/>
        </p:xfrm>
        <a:graphic>
          <a:graphicData uri="http://schemas.openxmlformats.org/presentationml/2006/ole">
            <mc:AlternateContent xmlns:mc="http://schemas.openxmlformats.org/markup-compatibility/2006">
              <mc:Choice xmlns:v="urn:schemas-microsoft-com:vml" Requires="v">
                <p:oleObj spid="_x0000_s81005" name="Chart" r:id="rId4" imgW="9572643" imgH="5657808" progId="MSGraph.Chart.8">
                  <p:embed followColorScheme="full"/>
                </p:oleObj>
              </mc:Choice>
              <mc:Fallback>
                <p:oleObj name="Chart" r:id="rId4" imgW="9572643" imgH="5657808" progId="MSGraph.Chart.8">
                  <p:embed followColorScheme="full"/>
                  <p:pic>
                    <p:nvPicPr>
                      <p:cNvPr id="0" name=""/>
                      <p:cNvPicPr>
                        <a:picLocks noChangeArrowheads="1"/>
                      </p:cNvPicPr>
                      <p:nvPr/>
                    </p:nvPicPr>
                    <p:blipFill>
                      <a:blip r:embed="rId5"/>
                      <a:srcRect/>
                      <a:stretch>
                        <a:fillRect/>
                      </a:stretch>
                    </p:blipFill>
                    <p:spPr bwMode="gray">
                      <a:xfrm>
                        <a:off x="142875" y="819150"/>
                        <a:ext cx="9547225" cy="564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
        <p:nvSpPr>
          <p:cNvPr id="42" name="Rectangle 41"/>
          <p:cNvSpPr/>
          <p:nvPr/>
        </p:nvSpPr>
        <p:spPr>
          <a:xfrm rot="16200000">
            <a:off x="1250000" y="2973450"/>
            <a:ext cx="891591"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Gender</a:t>
            </a:r>
            <a:endParaRPr lang="en-US" dirty="0">
              <a:solidFill>
                <a:schemeClr val="bg1"/>
              </a:solidFill>
            </a:endParaRPr>
          </a:p>
        </p:txBody>
      </p:sp>
      <p:sp>
        <p:nvSpPr>
          <p:cNvPr id="43" name="Rectangle 42"/>
          <p:cNvSpPr/>
          <p:nvPr/>
        </p:nvSpPr>
        <p:spPr>
          <a:xfrm rot="16200000">
            <a:off x="-201890" y="5630475"/>
            <a:ext cx="1129989" cy="369332"/>
          </a:xfrm>
          <a:prstGeom prst="rect">
            <a:avLst/>
          </a:prstGeom>
          <a:solidFill>
            <a:schemeClr val="tx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en-US" b="1" dirty="0">
                <a:solidFill>
                  <a:schemeClr val="bg1"/>
                </a:solidFill>
              </a:rPr>
              <a:t>Education</a:t>
            </a:r>
            <a:endParaRPr lang="en-US" dirty="0">
              <a:solidFill>
                <a:schemeClr val="bg1"/>
              </a:solidFill>
            </a:endParaRPr>
          </a:p>
        </p:txBody>
      </p:sp>
    </p:spTree>
    <p:extLst>
      <p:ext uri="{BB962C8B-B14F-4D97-AF65-F5344CB8AC3E}">
        <p14:creationId xmlns:p14="http://schemas.microsoft.com/office/powerpoint/2010/main" val="386234651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62040"/>
            <a:ext cx="9506064" cy="664797"/>
          </a:xfrm>
        </p:spPr>
        <p:txBody>
          <a:bodyPr/>
          <a:lstStyle/>
          <a:p>
            <a:r>
              <a:rPr lang="en-US" sz="1800" dirty="0" smtClean="0"/>
              <a:t>Considering </a:t>
            </a:r>
            <a:r>
              <a:rPr lang="en-US" sz="1800" dirty="0"/>
              <a:t>quality of life in the country you live in, do you think that citizens of your country have a better, worse or the same life as citizens of most other EU member states?</a:t>
            </a:r>
            <a:endParaRPr lang="sr-Latn-RS" sz="18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94</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663896238"/>
              </p:ext>
            </p:extLst>
          </p:nvPr>
        </p:nvGraphicFramePr>
        <p:xfrm>
          <a:off x="142875" y="819150"/>
          <a:ext cx="9547225" cy="5640388"/>
        </p:xfrm>
        <a:graphic>
          <a:graphicData uri="http://schemas.openxmlformats.org/presentationml/2006/ole">
            <mc:AlternateContent xmlns:mc="http://schemas.openxmlformats.org/markup-compatibility/2006">
              <mc:Choice xmlns:v="urn:schemas-microsoft-com:vml" Requires="v">
                <p:oleObj spid="_x0000_s187405" name="Chart" r:id="rId4" imgW="9572643" imgH="5657808" progId="MSGraph.Chart.8">
                  <p:embed followColorScheme="full"/>
                </p:oleObj>
              </mc:Choice>
              <mc:Fallback>
                <p:oleObj name="Chart" r:id="rId4" imgW="9572643" imgH="5657808" progId="MSGraph.Chart.8">
                  <p:embed followColorScheme="full"/>
                  <p:pic>
                    <p:nvPicPr>
                      <p:cNvPr id="0" name=""/>
                      <p:cNvPicPr>
                        <a:picLocks noChangeArrowheads="1"/>
                      </p:cNvPicPr>
                      <p:nvPr/>
                    </p:nvPicPr>
                    <p:blipFill>
                      <a:blip r:embed="rId5"/>
                      <a:srcRect/>
                      <a:stretch>
                        <a:fillRect/>
                      </a:stretch>
                    </p:blipFill>
                    <p:spPr bwMode="gray">
                      <a:xfrm>
                        <a:off x="142875" y="819150"/>
                        <a:ext cx="9547225" cy="564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Tree>
    <p:extLst>
      <p:ext uri="{BB962C8B-B14F-4D97-AF65-F5344CB8AC3E}">
        <p14:creationId xmlns:p14="http://schemas.microsoft.com/office/powerpoint/2010/main" val="85234599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2" y="62040"/>
            <a:ext cx="9506064" cy="664797"/>
          </a:xfrm>
        </p:spPr>
        <p:txBody>
          <a:bodyPr/>
          <a:lstStyle/>
          <a:p>
            <a:r>
              <a:rPr lang="en-US" sz="1800" dirty="0" smtClean="0"/>
              <a:t>Considering </a:t>
            </a:r>
            <a:r>
              <a:rPr lang="en-US" sz="1800" dirty="0"/>
              <a:t>quality of life in the country you live in, do you think that citizens of your country have a better, worse or the same life as citizens of most other EU member states?</a:t>
            </a:r>
            <a:endParaRPr lang="sr-Latn-RS" sz="1800"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95</a:t>
            </a:fld>
            <a:endParaRPr lang="de-DE" dirty="0"/>
          </a:p>
        </p:txBody>
      </p:sp>
      <p:graphicFrame>
        <p:nvGraphicFramePr>
          <p:cNvPr id="4" name="Object 3"/>
          <p:cNvGraphicFramePr>
            <a:graphicFrameLocks/>
          </p:cNvGraphicFramePr>
          <p:nvPr>
            <p:extLst>
              <p:ext uri="{D42A27DB-BD31-4B8C-83A1-F6EECF244321}">
                <p14:modId xmlns:p14="http://schemas.microsoft.com/office/powerpoint/2010/main" val="24359655"/>
              </p:ext>
            </p:extLst>
          </p:nvPr>
        </p:nvGraphicFramePr>
        <p:xfrm>
          <a:off x="142875" y="819150"/>
          <a:ext cx="9547225" cy="5640388"/>
        </p:xfrm>
        <a:graphic>
          <a:graphicData uri="http://schemas.openxmlformats.org/presentationml/2006/ole">
            <mc:AlternateContent xmlns:mc="http://schemas.openxmlformats.org/markup-compatibility/2006">
              <mc:Choice xmlns:v="urn:schemas-microsoft-com:vml" Requires="v">
                <p:oleObj spid="_x0000_s188429" name="Chart" r:id="rId4" imgW="9572643" imgH="5657808" progId="MSGraph.Chart.8">
                  <p:embed followColorScheme="full"/>
                </p:oleObj>
              </mc:Choice>
              <mc:Fallback>
                <p:oleObj name="Chart" r:id="rId4" imgW="9572643" imgH="5657808" progId="MSGraph.Chart.8">
                  <p:embed followColorScheme="full"/>
                  <p:pic>
                    <p:nvPicPr>
                      <p:cNvPr id="0" name=""/>
                      <p:cNvPicPr>
                        <a:picLocks noChangeArrowheads="1"/>
                      </p:cNvPicPr>
                      <p:nvPr/>
                    </p:nvPicPr>
                    <p:blipFill>
                      <a:blip r:embed="rId5"/>
                      <a:srcRect/>
                      <a:stretch>
                        <a:fillRect/>
                      </a:stretch>
                    </p:blipFill>
                    <p:spPr bwMode="gray">
                      <a:xfrm>
                        <a:off x="142875" y="819150"/>
                        <a:ext cx="9547225" cy="564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Rectangle 40"/>
          <p:cNvSpPr/>
          <p:nvPr/>
        </p:nvSpPr>
        <p:spPr>
          <a:xfrm>
            <a:off x="2490148" y="6548872"/>
            <a:ext cx="4953000" cy="276999"/>
          </a:xfrm>
          <a:prstGeom prst="rect">
            <a:avLst/>
          </a:prstGeom>
        </p:spPr>
        <p:txBody>
          <a:bodyPr>
            <a:spAutoFit/>
          </a:bodyPr>
          <a:lstStyle/>
          <a:p>
            <a:r>
              <a:rPr lang="sr-Latn-CS" sz="1200" b="1" i="1" dirty="0"/>
              <a:t>Base: Those who did not vote (56% of </a:t>
            </a:r>
            <a:r>
              <a:rPr lang="en-US" sz="1200" b="1" i="1" dirty="0" smtClean="0"/>
              <a:t>total population</a:t>
            </a:r>
            <a:r>
              <a:rPr lang="sr-Latn-CS" sz="1200" b="1" i="1" dirty="0" smtClean="0"/>
              <a:t>)</a:t>
            </a:r>
            <a:endParaRPr lang="en-US" sz="1200" b="1" i="1" dirty="0"/>
          </a:p>
        </p:txBody>
      </p:sp>
    </p:spTree>
    <p:extLst>
      <p:ext uri="{BB962C8B-B14F-4D97-AF65-F5344CB8AC3E}">
        <p14:creationId xmlns:p14="http://schemas.microsoft.com/office/powerpoint/2010/main" val="320393195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2415" y="97200"/>
            <a:ext cx="9478806" cy="583085"/>
          </a:xfrm>
        </p:spPr>
        <p:txBody>
          <a:bodyPr/>
          <a:lstStyle/>
          <a:p>
            <a:r>
              <a:rPr lang="sr-Latn-CS" dirty="0" smtClean="0"/>
              <a:t>T</a:t>
            </a:r>
            <a:r>
              <a:rPr lang="en-US" dirty="0" smtClean="0"/>
              <a:t>he </a:t>
            </a:r>
            <a:r>
              <a:rPr lang="sr-Latn-CS" dirty="0" smtClean="0"/>
              <a:t>current </a:t>
            </a:r>
            <a:r>
              <a:rPr lang="en-US" dirty="0" smtClean="0"/>
              <a:t>quality </a:t>
            </a:r>
            <a:r>
              <a:rPr lang="en-US" dirty="0"/>
              <a:t>of life and future outside EU</a:t>
            </a:r>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96</a:t>
            </a:fld>
            <a:endParaRPr lang="de-DE" dirty="0"/>
          </a:p>
        </p:txBody>
      </p:sp>
      <p:sp>
        <p:nvSpPr>
          <p:cNvPr id="43" name="Rectangle 42"/>
          <p:cNvSpPr/>
          <p:nvPr/>
        </p:nvSpPr>
        <p:spPr>
          <a:xfrm>
            <a:off x="2378093" y="6557749"/>
            <a:ext cx="4953000" cy="276999"/>
          </a:xfrm>
          <a:prstGeom prst="rect">
            <a:avLst/>
          </a:prstGeom>
        </p:spPr>
        <p:txBody>
          <a:bodyPr>
            <a:spAutoFit/>
          </a:bodyPr>
          <a:lstStyle/>
          <a:p>
            <a:r>
              <a:rPr lang="sr-Latn-CS" sz="1200" b="1" i="1" dirty="0">
                <a:solidFill>
                  <a:srgbClr val="1F497D"/>
                </a:solidFill>
              </a:rPr>
              <a:t>Base: </a:t>
            </a:r>
            <a:r>
              <a:rPr lang="en-US" sz="1200" b="1" i="1" dirty="0">
                <a:solidFill>
                  <a:srgbClr val="1F497D"/>
                </a:solidFill>
              </a:rPr>
              <a:t>Total population – Citizens aged 18-39 from 15 EU countries</a:t>
            </a:r>
          </a:p>
        </p:txBody>
      </p:sp>
      <p:graphicFrame>
        <p:nvGraphicFramePr>
          <p:cNvPr id="44" name="Object 24"/>
          <p:cNvGraphicFramePr>
            <a:graphicFrameLocks noChangeAspect="1"/>
          </p:cNvGraphicFramePr>
          <p:nvPr>
            <p:extLst>
              <p:ext uri="{D42A27DB-BD31-4B8C-83A1-F6EECF244321}">
                <p14:modId xmlns:p14="http://schemas.microsoft.com/office/powerpoint/2010/main" val="3119655211"/>
              </p:ext>
            </p:extLst>
          </p:nvPr>
        </p:nvGraphicFramePr>
        <p:xfrm>
          <a:off x="1058435" y="593092"/>
          <a:ext cx="8826011" cy="5424488"/>
        </p:xfrm>
        <a:graphic>
          <a:graphicData uri="http://schemas.openxmlformats.org/presentationml/2006/ole">
            <mc:AlternateContent xmlns:mc="http://schemas.openxmlformats.org/markup-compatibility/2006">
              <mc:Choice xmlns:v="urn:schemas-microsoft-com:vml" Requires="v">
                <p:oleObj spid="_x0000_s189455" name="Chart" r:id="rId4" imgW="7410417" imgH="4552970" progId="MSGraph.Chart.8">
                  <p:embed followColorScheme="full"/>
                </p:oleObj>
              </mc:Choice>
              <mc:Fallback>
                <p:oleObj name="Chart" r:id="rId4" imgW="7410417" imgH="4552970" progId="MSGraph.Chart.8">
                  <p:embed followColorScheme="full"/>
                  <p:pic>
                    <p:nvPicPr>
                      <p:cNvPr id="0" name=""/>
                      <p:cNvPicPr>
                        <a:picLocks noChangeAspect="1" noChangeArrowheads="1"/>
                      </p:cNvPicPr>
                      <p:nvPr/>
                    </p:nvPicPr>
                    <p:blipFill>
                      <a:blip r:embed="rId5"/>
                      <a:srcRect/>
                      <a:stretch>
                        <a:fillRect/>
                      </a:stretch>
                    </p:blipFill>
                    <p:spPr bwMode="auto">
                      <a:xfrm>
                        <a:off x="1058435" y="593092"/>
                        <a:ext cx="8826011" cy="5424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AutoShape 3"/>
          <p:cNvSpPr>
            <a:spLocks noChangeArrowheads="1"/>
          </p:cNvSpPr>
          <p:nvPr/>
        </p:nvSpPr>
        <p:spPr bwMode="gray">
          <a:xfrm rot="5400000" flipV="1">
            <a:off x="-2228587" y="2970540"/>
            <a:ext cx="5433000" cy="852490"/>
          </a:xfrm>
          <a:prstGeom prst="leftArrow">
            <a:avLst>
              <a:gd name="adj1" fmla="val 64648"/>
              <a:gd name="adj2" fmla="val 111468"/>
            </a:avLst>
          </a:prstGeom>
          <a:solidFill>
            <a:srgbClr val="FF0000"/>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a:r>
              <a:rPr lang="sr-Latn-CS" sz="1400" dirty="0" smtClean="0">
                <a:solidFill>
                  <a:schemeClr val="bg1"/>
                </a:solidFill>
              </a:rPr>
              <a:t>The citizens </a:t>
            </a:r>
            <a:r>
              <a:rPr lang="en-US" sz="1400" dirty="0" smtClean="0">
                <a:solidFill>
                  <a:schemeClr val="bg1"/>
                </a:solidFill>
              </a:rPr>
              <a:t>would </a:t>
            </a:r>
            <a:r>
              <a:rPr lang="en-US" sz="1400" dirty="0">
                <a:solidFill>
                  <a:schemeClr val="bg1"/>
                </a:solidFill>
              </a:rPr>
              <a:t>live a lot better than </a:t>
            </a:r>
            <a:r>
              <a:rPr lang="en-US" sz="1400" dirty="0" smtClean="0">
                <a:solidFill>
                  <a:schemeClr val="bg1"/>
                </a:solidFill>
              </a:rPr>
              <a:t>now</a:t>
            </a:r>
            <a:r>
              <a:rPr lang="sr-Latn-CS" sz="1400" dirty="0" smtClean="0">
                <a:solidFill>
                  <a:schemeClr val="bg1"/>
                </a:solidFill>
              </a:rPr>
              <a:t> </a:t>
            </a:r>
            <a:r>
              <a:rPr lang="en-US" sz="1400" dirty="0">
                <a:solidFill>
                  <a:schemeClr val="bg1"/>
                </a:solidFill>
              </a:rPr>
              <a:t>If the country </a:t>
            </a:r>
            <a:r>
              <a:rPr lang="sr-Latn-CS" sz="1400" dirty="0" smtClean="0">
                <a:solidFill>
                  <a:schemeClr val="bg1"/>
                </a:solidFill>
              </a:rPr>
              <a:t>they </a:t>
            </a:r>
            <a:r>
              <a:rPr lang="en-US" sz="1400" dirty="0" smtClean="0">
                <a:solidFill>
                  <a:schemeClr val="bg1"/>
                </a:solidFill>
              </a:rPr>
              <a:t> </a:t>
            </a:r>
            <a:r>
              <a:rPr lang="en-US" sz="1400" dirty="0">
                <a:solidFill>
                  <a:schemeClr val="bg1"/>
                </a:solidFill>
              </a:rPr>
              <a:t>live </a:t>
            </a:r>
            <a:r>
              <a:rPr lang="en-US" sz="1400" dirty="0" err="1">
                <a:solidFill>
                  <a:schemeClr val="bg1"/>
                </a:solidFill>
              </a:rPr>
              <a:t>i</a:t>
            </a:r>
            <a:r>
              <a:rPr lang="sr-Latn-CS" sz="1400" dirty="0">
                <a:solidFill>
                  <a:schemeClr val="bg1"/>
                </a:solidFill>
              </a:rPr>
              <a:t>n</a:t>
            </a:r>
            <a:r>
              <a:rPr lang="en-US" sz="1400" dirty="0">
                <a:solidFill>
                  <a:schemeClr val="bg1"/>
                </a:solidFill>
              </a:rPr>
              <a:t> would not be a member of the European Union</a:t>
            </a:r>
            <a:endParaRPr lang="sr-Latn-RS" sz="1400" b="1" dirty="0">
              <a:solidFill>
                <a:schemeClr val="bg1"/>
              </a:solidFill>
            </a:endParaRPr>
          </a:p>
        </p:txBody>
      </p:sp>
      <p:sp>
        <p:nvSpPr>
          <p:cNvPr id="46" name="AutoShape 4"/>
          <p:cNvSpPr>
            <a:spLocks noChangeArrowheads="1"/>
          </p:cNvSpPr>
          <p:nvPr/>
        </p:nvSpPr>
        <p:spPr bwMode="gray">
          <a:xfrm rot="10800000" flipV="1">
            <a:off x="1401945" y="6028286"/>
            <a:ext cx="8229889" cy="678668"/>
          </a:xfrm>
          <a:prstGeom prst="leftArrow">
            <a:avLst>
              <a:gd name="adj1" fmla="val 65639"/>
              <a:gd name="adj2" fmla="val 111388"/>
            </a:avLst>
          </a:prstGeom>
          <a:solidFill>
            <a:schemeClr val="accent4">
              <a:lumMod val="50000"/>
            </a:schemeClr>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lIns="0" tIns="0" rIns="0" bIns="0" anchor="ctr"/>
          <a:lstStyle/>
          <a:p>
            <a:pPr algn="ctr" defTabSz="1119847">
              <a:defRPr/>
            </a:pPr>
            <a:r>
              <a:rPr lang="sr-Latn-CS" sz="1400" dirty="0" smtClean="0">
                <a:solidFill>
                  <a:schemeClr val="bg1"/>
                </a:solidFill>
              </a:rPr>
              <a:t>The </a:t>
            </a:r>
            <a:r>
              <a:rPr lang="en-US" sz="1400" dirty="0" smtClean="0">
                <a:solidFill>
                  <a:schemeClr val="bg1"/>
                </a:solidFill>
              </a:rPr>
              <a:t>citizens </a:t>
            </a:r>
            <a:r>
              <a:rPr lang="en-US" sz="1400" dirty="0">
                <a:solidFill>
                  <a:schemeClr val="bg1"/>
                </a:solidFill>
              </a:rPr>
              <a:t>of </a:t>
            </a:r>
            <a:r>
              <a:rPr lang="sr-Latn-CS" sz="1400" dirty="0" smtClean="0">
                <a:solidFill>
                  <a:schemeClr val="bg1"/>
                </a:solidFill>
              </a:rPr>
              <a:t>my </a:t>
            </a:r>
            <a:r>
              <a:rPr lang="en-US" sz="1400" dirty="0" smtClean="0">
                <a:solidFill>
                  <a:schemeClr val="bg1"/>
                </a:solidFill>
              </a:rPr>
              <a:t>country </a:t>
            </a:r>
            <a:r>
              <a:rPr lang="en-US" sz="1400" dirty="0">
                <a:solidFill>
                  <a:schemeClr val="bg1"/>
                </a:solidFill>
              </a:rPr>
              <a:t>have </a:t>
            </a:r>
            <a:r>
              <a:rPr lang="en-US" sz="1400" dirty="0" smtClean="0">
                <a:solidFill>
                  <a:schemeClr val="bg1"/>
                </a:solidFill>
              </a:rPr>
              <a:t>a</a:t>
            </a:r>
            <a:r>
              <a:rPr lang="sr-Latn-CS" sz="1400" dirty="0" smtClean="0">
                <a:solidFill>
                  <a:schemeClr val="bg1"/>
                </a:solidFill>
              </a:rPr>
              <a:t> </a:t>
            </a:r>
            <a:r>
              <a:rPr lang="en-US" sz="1400" dirty="0" smtClean="0">
                <a:solidFill>
                  <a:schemeClr val="bg1"/>
                </a:solidFill>
              </a:rPr>
              <a:t> </a:t>
            </a:r>
            <a:r>
              <a:rPr lang="en-US" sz="1400" dirty="0">
                <a:solidFill>
                  <a:schemeClr val="bg1"/>
                </a:solidFill>
              </a:rPr>
              <a:t>worse </a:t>
            </a:r>
            <a:r>
              <a:rPr lang="en-US" sz="1400" dirty="0" smtClean="0">
                <a:solidFill>
                  <a:schemeClr val="bg1"/>
                </a:solidFill>
              </a:rPr>
              <a:t>life </a:t>
            </a:r>
            <a:r>
              <a:rPr lang="en-US" sz="1400" dirty="0">
                <a:solidFill>
                  <a:schemeClr val="bg1"/>
                </a:solidFill>
              </a:rPr>
              <a:t>as citizens of most other EU member states</a:t>
            </a:r>
            <a:endParaRPr lang="sr-Latn-RS" sz="1400" b="1" dirty="0">
              <a:solidFill>
                <a:schemeClr val="bg1"/>
              </a:solidFill>
            </a:endParaRPr>
          </a:p>
        </p:txBody>
      </p:sp>
      <p:sp>
        <p:nvSpPr>
          <p:cNvPr id="47" name="Oval 17"/>
          <p:cNvSpPr>
            <a:spLocks noChangeArrowheads="1"/>
          </p:cNvSpPr>
          <p:nvPr/>
        </p:nvSpPr>
        <p:spPr bwMode="auto">
          <a:xfrm>
            <a:off x="5004435" y="626927"/>
            <a:ext cx="539750" cy="215900"/>
          </a:xfrm>
          <a:prstGeom prst="ellipse">
            <a:avLst/>
          </a:prstGeom>
          <a:solidFill>
            <a:schemeClr val="accent4">
              <a:lumMod val="50000"/>
            </a:schemeClr>
          </a:soli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FF"/>
                </a:solidFill>
                <a:cs typeface="Arial" pitchFamily="34" charset="0"/>
              </a:rPr>
              <a:t>Ø </a:t>
            </a:r>
            <a:r>
              <a:rPr lang="sr-Latn-CS" sz="1200" b="1" dirty="0" smtClean="0">
                <a:solidFill>
                  <a:srgbClr val="FFFFFF"/>
                </a:solidFill>
                <a:cs typeface="Arial" pitchFamily="34" charset="0"/>
              </a:rPr>
              <a:t>42</a:t>
            </a:r>
            <a:r>
              <a:rPr lang="de-DE" sz="1200" b="1" dirty="0" smtClean="0">
                <a:solidFill>
                  <a:srgbClr val="FFFFFF"/>
                </a:solidFill>
                <a:cs typeface="Arial" pitchFamily="34" charset="0"/>
              </a:rPr>
              <a:t>,</a:t>
            </a:r>
            <a:r>
              <a:rPr lang="sr-Latn-CS" sz="1200" b="1" dirty="0">
                <a:solidFill>
                  <a:srgbClr val="FFFFFF"/>
                </a:solidFill>
                <a:cs typeface="Arial" pitchFamily="34" charset="0"/>
              </a:rPr>
              <a:t>8</a:t>
            </a:r>
            <a:endParaRPr lang="de-DE" dirty="0">
              <a:solidFill>
                <a:srgbClr val="FFFFFF"/>
              </a:solidFill>
              <a:latin typeface="Arial" pitchFamily="34" charset="0"/>
              <a:cs typeface="Arial" pitchFamily="34" charset="0"/>
            </a:endParaRPr>
          </a:p>
        </p:txBody>
      </p:sp>
      <p:sp>
        <p:nvSpPr>
          <p:cNvPr id="48" name="Oval 18"/>
          <p:cNvSpPr>
            <a:spLocks noChangeArrowheads="1"/>
          </p:cNvSpPr>
          <p:nvPr/>
        </p:nvSpPr>
        <p:spPr bwMode="auto">
          <a:xfrm>
            <a:off x="1097908" y="3647368"/>
            <a:ext cx="539750" cy="215900"/>
          </a:xfrm>
          <a:prstGeom prst="ellipse">
            <a:avLst/>
          </a:prstGeom>
          <a:solidFill>
            <a:srgbClr val="FF0000"/>
          </a:solidFill>
          <a:ln w="952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lIns="0" tIns="0" rIns="0" bIns="0" anchor="ctr"/>
          <a:lstStyle/>
          <a:p>
            <a:pPr algn="ctr" defTabSz="1119847">
              <a:defRPr/>
            </a:pPr>
            <a:r>
              <a:rPr lang="de-DE" sz="1200" b="1" dirty="0">
                <a:solidFill>
                  <a:srgbClr val="FFFFFF"/>
                </a:solidFill>
                <a:cs typeface="Arial" pitchFamily="34" charset="0"/>
              </a:rPr>
              <a:t>Ø </a:t>
            </a:r>
            <a:r>
              <a:rPr lang="sr-Latn-CS" sz="1200" b="1" dirty="0" smtClean="0">
                <a:solidFill>
                  <a:srgbClr val="FFFFFF"/>
                </a:solidFill>
                <a:cs typeface="Arial" pitchFamily="34" charset="0"/>
              </a:rPr>
              <a:t>35</a:t>
            </a:r>
            <a:r>
              <a:rPr lang="sr-Latn-RS" sz="1200" b="1" dirty="0" smtClean="0">
                <a:solidFill>
                  <a:srgbClr val="FFFFFF"/>
                </a:solidFill>
                <a:cs typeface="Arial" pitchFamily="34" charset="0"/>
              </a:rPr>
              <a:t>,1</a:t>
            </a:r>
            <a:endParaRPr lang="de-DE" dirty="0">
              <a:solidFill>
                <a:srgbClr val="FFFFFF"/>
              </a:solidFill>
              <a:latin typeface="Arial" pitchFamily="34" charset="0"/>
              <a:cs typeface="Arial" pitchFamily="34" charset="0"/>
            </a:endParaRPr>
          </a:p>
        </p:txBody>
      </p:sp>
      <p:sp>
        <p:nvSpPr>
          <p:cNvPr id="49" name="Text Box 15"/>
          <p:cNvSpPr txBox="1">
            <a:spLocks noChangeArrowheads="1"/>
          </p:cNvSpPr>
          <p:nvPr/>
        </p:nvSpPr>
        <p:spPr bwMode="auto">
          <a:xfrm>
            <a:off x="8019508" y="2544577"/>
            <a:ext cx="597215" cy="246221"/>
          </a:xfrm>
          <a:prstGeom prst="rect">
            <a:avLst/>
          </a:prstGeom>
          <a:noFill/>
          <a:ln w="9525">
            <a:noFill/>
            <a:miter lim="800000"/>
            <a:headEnd/>
            <a:tailEnd/>
          </a:ln>
        </p:spPr>
        <p:txBody>
          <a:bodyPr wrap="none" lIns="0" tIns="0" rIns="0" bIns="0">
            <a:spAutoFit/>
          </a:bodyPr>
          <a:lstStyle/>
          <a:p>
            <a:pPr defTabSz="1119847"/>
            <a:r>
              <a:rPr lang="sr-Latn-CS" sz="1600" b="1" dirty="0"/>
              <a:t>Greece</a:t>
            </a:r>
            <a:endParaRPr lang="de-DE" sz="2000" b="1" dirty="0"/>
          </a:p>
        </p:txBody>
      </p:sp>
      <p:sp>
        <p:nvSpPr>
          <p:cNvPr id="50" name="Text Box 15"/>
          <p:cNvSpPr txBox="1">
            <a:spLocks noChangeArrowheads="1"/>
          </p:cNvSpPr>
          <p:nvPr/>
        </p:nvSpPr>
        <p:spPr bwMode="auto">
          <a:xfrm>
            <a:off x="6911618" y="2746262"/>
            <a:ext cx="371512" cy="246221"/>
          </a:xfrm>
          <a:prstGeom prst="rect">
            <a:avLst/>
          </a:prstGeom>
          <a:noFill/>
          <a:ln w="9525">
            <a:noFill/>
            <a:miter lim="800000"/>
            <a:headEnd/>
            <a:tailEnd/>
          </a:ln>
        </p:spPr>
        <p:txBody>
          <a:bodyPr wrap="none" lIns="0" tIns="0" rIns="0" bIns="0">
            <a:spAutoFit/>
          </a:bodyPr>
          <a:lstStyle/>
          <a:p>
            <a:pPr defTabSz="1119847"/>
            <a:r>
              <a:rPr lang="sr-Latn-CS" sz="1600" b="1" dirty="0"/>
              <a:t>Italy</a:t>
            </a:r>
            <a:endParaRPr lang="de-DE" sz="2000" b="1" dirty="0"/>
          </a:p>
        </p:txBody>
      </p:sp>
      <p:sp>
        <p:nvSpPr>
          <p:cNvPr id="51" name="Text Box 15"/>
          <p:cNvSpPr txBox="1">
            <a:spLocks noChangeArrowheads="1"/>
          </p:cNvSpPr>
          <p:nvPr/>
        </p:nvSpPr>
        <p:spPr bwMode="auto">
          <a:xfrm>
            <a:off x="2098451" y="2837048"/>
            <a:ext cx="610039" cy="246221"/>
          </a:xfrm>
          <a:prstGeom prst="rect">
            <a:avLst/>
          </a:prstGeom>
          <a:noFill/>
          <a:ln w="9525">
            <a:noFill/>
            <a:miter lim="800000"/>
            <a:headEnd/>
            <a:tailEnd/>
          </a:ln>
        </p:spPr>
        <p:txBody>
          <a:bodyPr wrap="none" lIns="0" tIns="0" rIns="0" bIns="0">
            <a:spAutoFit/>
          </a:bodyPr>
          <a:lstStyle/>
          <a:p>
            <a:pPr defTabSz="1119847"/>
            <a:r>
              <a:rPr lang="sr-Latn-CS" sz="1600" b="1" dirty="0"/>
              <a:t>Austria</a:t>
            </a:r>
            <a:endParaRPr lang="de-DE" sz="2000" b="1" dirty="0"/>
          </a:p>
        </p:txBody>
      </p:sp>
      <p:sp>
        <p:nvSpPr>
          <p:cNvPr id="52" name="Text Box 15"/>
          <p:cNvSpPr txBox="1">
            <a:spLocks noChangeArrowheads="1"/>
          </p:cNvSpPr>
          <p:nvPr/>
        </p:nvSpPr>
        <p:spPr bwMode="auto">
          <a:xfrm>
            <a:off x="8350905" y="4026258"/>
            <a:ext cx="718723" cy="246221"/>
          </a:xfrm>
          <a:prstGeom prst="rect">
            <a:avLst/>
          </a:prstGeom>
          <a:noFill/>
          <a:ln w="9525">
            <a:noFill/>
            <a:miter lim="800000"/>
            <a:headEnd/>
            <a:tailEnd/>
          </a:ln>
        </p:spPr>
        <p:txBody>
          <a:bodyPr wrap="none" lIns="0" tIns="0" rIns="0" bIns="0">
            <a:spAutoFit/>
          </a:bodyPr>
          <a:lstStyle/>
          <a:p>
            <a:pPr defTabSz="1119847"/>
            <a:r>
              <a:rPr lang="sr-Latn-CS" sz="1600" b="1" dirty="0"/>
              <a:t>Hungary</a:t>
            </a:r>
            <a:endParaRPr lang="de-DE" sz="2000" b="1" dirty="0"/>
          </a:p>
        </p:txBody>
      </p:sp>
      <p:sp>
        <p:nvSpPr>
          <p:cNvPr id="53" name="Text Box 15"/>
          <p:cNvSpPr txBox="1">
            <a:spLocks noChangeArrowheads="1"/>
          </p:cNvSpPr>
          <p:nvPr/>
        </p:nvSpPr>
        <p:spPr bwMode="auto">
          <a:xfrm>
            <a:off x="2530295" y="3809055"/>
            <a:ext cx="564578" cy="246221"/>
          </a:xfrm>
          <a:prstGeom prst="rect">
            <a:avLst/>
          </a:prstGeom>
          <a:noFill/>
          <a:ln w="9525">
            <a:noFill/>
            <a:miter lim="800000"/>
            <a:headEnd/>
            <a:tailEnd/>
          </a:ln>
        </p:spPr>
        <p:txBody>
          <a:bodyPr wrap="none" lIns="0" tIns="0" rIns="0" bIns="0">
            <a:spAutoFit/>
          </a:bodyPr>
          <a:lstStyle/>
          <a:p>
            <a:pPr defTabSz="1119847"/>
            <a:r>
              <a:rPr lang="sr-Latn-CS" sz="1600" b="1" dirty="0"/>
              <a:t>France</a:t>
            </a:r>
            <a:endParaRPr lang="de-DE" sz="2000" b="1" dirty="0"/>
          </a:p>
        </p:txBody>
      </p:sp>
      <p:sp>
        <p:nvSpPr>
          <p:cNvPr id="54" name="Text Box 15"/>
          <p:cNvSpPr txBox="1">
            <a:spLocks noChangeArrowheads="1"/>
          </p:cNvSpPr>
          <p:nvPr/>
        </p:nvSpPr>
        <p:spPr bwMode="auto">
          <a:xfrm>
            <a:off x="7498877" y="3704373"/>
            <a:ext cx="469680" cy="246221"/>
          </a:xfrm>
          <a:prstGeom prst="rect">
            <a:avLst/>
          </a:prstGeom>
          <a:noFill/>
          <a:ln w="9525">
            <a:noFill/>
            <a:miter lim="800000"/>
            <a:headEnd/>
            <a:tailEnd/>
          </a:ln>
        </p:spPr>
        <p:txBody>
          <a:bodyPr wrap="none" lIns="0" tIns="0" rIns="0" bIns="0">
            <a:spAutoFit/>
          </a:bodyPr>
          <a:lstStyle/>
          <a:p>
            <a:pPr defTabSz="1119847"/>
            <a:r>
              <a:rPr lang="sr-Latn-CS" sz="1600" b="1" dirty="0"/>
              <a:t>Spain</a:t>
            </a:r>
            <a:endParaRPr lang="de-DE" sz="2000" b="1" dirty="0"/>
          </a:p>
        </p:txBody>
      </p:sp>
      <p:sp>
        <p:nvSpPr>
          <p:cNvPr id="55" name="Text Box 15"/>
          <p:cNvSpPr txBox="1">
            <a:spLocks noChangeArrowheads="1"/>
          </p:cNvSpPr>
          <p:nvPr/>
        </p:nvSpPr>
        <p:spPr bwMode="auto">
          <a:xfrm>
            <a:off x="1755517" y="3691173"/>
            <a:ext cx="780150" cy="246221"/>
          </a:xfrm>
          <a:prstGeom prst="rect">
            <a:avLst/>
          </a:prstGeom>
          <a:noFill/>
          <a:ln w="9525">
            <a:noFill/>
            <a:miter lim="800000"/>
            <a:headEnd/>
            <a:tailEnd/>
          </a:ln>
        </p:spPr>
        <p:txBody>
          <a:bodyPr wrap="none" lIns="0" tIns="0" rIns="0" bIns="0">
            <a:spAutoFit/>
          </a:bodyPr>
          <a:lstStyle/>
          <a:p>
            <a:pPr defTabSz="1119847"/>
            <a:r>
              <a:rPr lang="sr-Latn-CS" sz="1600" b="1" dirty="0"/>
              <a:t>Germany</a:t>
            </a:r>
            <a:endParaRPr lang="de-DE" sz="2000" b="1" dirty="0"/>
          </a:p>
        </p:txBody>
      </p:sp>
      <p:sp>
        <p:nvSpPr>
          <p:cNvPr id="56" name="Text Box 15"/>
          <p:cNvSpPr txBox="1">
            <a:spLocks noChangeArrowheads="1"/>
          </p:cNvSpPr>
          <p:nvPr/>
        </p:nvSpPr>
        <p:spPr bwMode="auto">
          <a:xfrm>
            <a:off x="2071086" y="4321873"/>
            <a:ext cx="246862" cy="246221"/>
          </a:xfrm>
          <a:prstGeom prst="rect">
            <a:avLst/>
          </a:prstGeom>
          <a:noFill/>
          <a:ln w="9525">
            <a:noFill/>
            <a:miter lim="800000"/>
            <a:headEnd/>
            <a:tailEnd/>
          </a:ln>
        </p:spPr>
        <p:txBody>
          <a:bodyPr wrap="none" lIns="0" tIns="0" rIns="0" bIns="0">
            <a:spAutoFit/>
          </a:bodyPr>
          <a:lstStyle/>
          <a:p>
            <a:pPr defTabSz="1119847"/>
            <a:r>
              <a:rPr lang="sr-Latn-CS" sz="1600" b="1" dirty="0" smtClean="0"/>
              <a:t>UK</a:t>
            </a:r>
            <a:endParaRPr lang="de-DE" sz="2000" b="1" dirty="0"/>
          </a:p>
        </p:txBody>
      </p:sp>
      <p:sp>
        <p:nvSpPr>
          <p:cNvPr id="57" name="Text Box 15"/>
          <p:cNvSpPr txBox="1">
            <a:spLocks noChangeArrowheads="1"/>
          </p:cNvSpPr>
          <p:nvPr/>
        </p:nvSpPr>
        <p:spPr bwMode="auto">
          <a:xfrm>
            <a:off x="7732983" y="2007968"/>
            <a:ext cx="717248" cy="246221"/>
          </a:xfrm>
          <a:prstGeom prst="rect">
            <a:avLst/>
          </a:prstGeom>
          <a:noFill/>
          <a:ln w="9525">
            <a:noFill/>
            <a:miter lim="800000"/>
            <a:headEnd/>
            <a:tailEnd/>
          </a:ln>
        </p:spPr>
        <p:txBody>
          <a:bodyPr wrap="none" lIns="0" tIns="0" rIns="0" bIns="0">
            <a:spAutoFit/>
          </a:bodyPr>
          <a:lstStyle/>
          <a:p>
            <a:pPr defTabSz="1119847"/>
            <a:r>
              <a:rPr lang="sr-Latn-CS" sz="1600" b="1" dirty="0"/>
              <a:t>Slovenia</a:t>
            </a:r>
            <a:endParaRPr lang="de-DE" sz="2000" b="1" dirty="0"/>
          </a:p>
        </p:txBody>
      </p:sp>
      <p:sp>
        <p:nvSpPr>
          <p:cNvPr id="58" name="Text Box 15"/>
          <p:cNvSpPr txBox="1">
            <a:spLocks noChangeArrowheads="1"/>
          </p:cNvSpPr>
          <p:nvPr/>
        </p:nvSpPr>
        <p:spPr bwMode="auto">
          <a:xfrm>
            <a:off x="2192100" y="3374129"/>
            <a:ext cx="1046953" cy="246221"/>
          </a:xfrm>
          <a:prstGeom prst="rect">
            <a:avLst/>
          </a:prstGeom>
          <a:noFill/>
          <a:ln w="9525">
            <a:noFill/>
            <a:miter lim="800000"/>
            <a:headEnd/>
            <a:tailEnd/>
          </a:ln>
        </p:spPr>
        <p:txBody>
          <a:bodyPr wrap="none" lIns="0" tIns="0" rIns="0" bIns="0">
            <a:spAutoFit/>
          </a:bodyPr>
          <a:lstStyle/>
          <a:p>
            <a:pPr defTabSz="1119847"/>
            <a:r>
              <a:rPr lang="sr-Latn-CS" sz="1600" b="1" dirty="0"/>
              <a:t>Netherlands</a:t>
            </a:r>
            <a:endParaRPr lang="de-DE" sz="2000" b="1" dirty="0"/>
          </a:p>
        </p:txBody>
      </p:sp>
      <p:sp>
        <p:nvSpPr>
          <p:cNvPr id="59" name="Text Box 15"/>
          <p:cNvSpPr txBox="1">
            <a:spLocks noChangeArrowheads="1"/>
          </p:cNvSpPr>
          <p:nvPr/>
        </p:nvSpPr>
        <p:spPr bwMode="auto">
          <a:xfrm>
            <a:off x="1361337" y="4176435"/>
            <a:ext cx="782265" cy="246221"/>
          </a:xfrm>
          <a:prstGeom prst="rect">
            <a:avLst/>
          </a:prstGeom>
          <a:noFill/>
          <a:ln w="9525">
            <a:noFill/>
            <a:miter lim="800000"/>
            <a:headEnd/>
            <a:tailEnd/>
          </a:ln>
        </p:spPr>
        <p:txBody>
          <a:bodyPr wrap="none" lIns="0" tIns="0" rIns="0" bIns="0">
            <a:spAutoFit/>
          </a:bodyPr>
          <a:lstStyle/>
          <a:p>
            <a:pPr defTabSz="1119847"/>
            <a:r>
              <a:rPr lang="sr-Latn-CS" sz="1600" b="1" dirty="0"/>
              <a:t>Denmark</a:t>
            </a:r>
            <a:endParaRPr lang="de-DE" sz="2000" b="1" dirty="0"/>
          </a:p>
        </p:txBody>
      </p:sp>
      <p:sp>
        <p:nvSpPr>
          <p:cNvPr id="60" name="Text Box 15"/>
          <p:cNvSpPr txBox="1">
            <a:spLocks noChangeArrowheads="1"/>
          </p:cNvSpPr>
          <p:nvPr/>
        </p:nvSpPr>
        <p:spPr bwMode="auto">
          <a:xfrm>
            <a:off x="8348202" y="3615070"/>
            <a:ext cx="751424" cy="246221"/>
          </a:xfrm>
          <a:prstGeom prst="rect">
            <a:avLst/>
          </a:prstGeom>
          <a:noFill/>
          <a:ln w="9525">
            <a:noFill/>
            <a:miter lim="800000"/>
            <a:headEnd/>
            <a:tailEnd/>
          </a:ln>
        </p:spPr>
        <p:txBody>
          <a:bodyPr wrap="none" lIns="0" tIns="0" rIns="0" bIns="0">
            <a:spAutoFit/>
          </a:bodyPr>
          <a:lstStyle/>
          <a:p>
            <a:pPr defTabSz="1119847"/>
            <a:r>
              <a:rPr lang="sr-Latn-CS" sz="1600" b="1" dirty="0"/>
              <a:t>Romania</a:t>
            </a:r>
            <a:endParaRPr lang="de-DE" sz="2000" b="1" dirty="0"/>
          </a:p>
        </p:txBody>
      </p:sp>
      <p:sp>
        <p:nvSpPr>
          <p:cNvPr id="61" name="Text Box 15"/>
          <p:cNvSpPr txBox="1">
            <a:spLocks noChangeArrowheads="1"/>
          </p:cNvSpPr>
          <p:nvPr/>
        </p:nvSpPr>
        <p:spPr bwMode="auto">
          <a:xfrm>
            <a:off x="1425510" y="3488642"/>
            <a:ext cx="672941" cy="246221"/>
          </a:xfrm>
          <a:prstGeom prst="rect">
            <a:avLst/>
          </a:prstGeom>
          <a:noFill/>
          <a:ln w="9525">
            <a:noFill/>
            <a:miter lim="800000"/>
            <a:headEnd/>
            <a:tailEnd/>
          </a:ln>
        </p:spPr>
        <p:txBody>
          <a:bodyPr wrap="none" lIns="0" tIns="0" rIns="0" bIns="0">
            <a:spAutoFit/>
          </a:bodyPr>
          <a:lstStyle/>
          <a:p>
            <a:pPr defTabSz="1119847"/>
            <a:r>
              <a:rPr lang="sr-Latn-CS" sz="1600" b="1" dirty="0"/>
              <a:t>Sweden</a:t>
            </a:r>
            <a:endParaRPr lang="de-DE" sz="2000" b="1" dirty="0"/>
          </a:p>
        </p:txBody>
      </p:sp>
      <p:sp>
        <p:nvSpPr>
          <p:cNvPr id="62" name="Text Box 15"/>
          <p:cNvSpPr txBox="1">
            <a:spLocks noChangeArrowheads="1"/>
          </p:cNvSpPr>
          <p:nvPr/>
        </p:nvSpPr>
        <p:spPr bwMode="auto">
          <a:xfrm>
            <a:off x="7668155" y="4212307"/>
            <a:ext cx="588174" cy="246221"/>
          </a:xfrm>
          <a:prstGeom prst="rect">
            <a:avLst/>
          </a:prstGeom>
          <a:noFill/>
          <a:ln w="9525">
            <a:noFill/>
            <a:miter lim="800000"/>
            <a:headEnd/>
            <a:tailEnd/>
          </a:ln>
        </p:spPr>
        <p:txBody>
          <a:bodyPr wrap="none" lIns="0" tIns="0" rIns="0" bIns="0">
            <a:spAutoFit/>
          </a:bodyPr>
          <a:lstStyle/>
          <a:p>
            <a:pPr defTabSz="1119847"/>
            <a:r>
              <a:rPr lang="sr-Latn-CS" sz="1600" b="1" dirty="0"/>
              <a:t>Poland</a:t>
            </a:r>
            <a:endParaRPr lang="de-DE" sz="2000" b="1" dirty="0"/>
          </a:p>
        </p:txBody>
      </p:sp>
      <p:sp>
        <p:nvSpPr>
          <p:cNvPr id="63" name="Text Box 15"/>
          <p:cNvSpPr txBox="1">
            <a:spLocks noChangeArrowheads="1"/>
          </p:cNvSpPr>
          <p:nvPr/>
        </p:nvSpPr>
        <p:spPr bwMode="auto">
          <a:xfrm>
            <a:off x="8847576" y="4541827"/>
            <a:ext cx="611129" cy="246221"/>
          </a:xfrm>
          <a:prstGeom prst="rect">
            <a:avLst/>
          </a:prstGeom>
          <a:noFill/>
          <a:ln w="9525">
            <a:noFill/>
            <a:miter lim="800000"/>
            <a:headEnd/>
            <a:tailEnd/>
          </a:ln>
        </p:spPr>
        <p:txBody>
          <a:bodyPr wrap="none" lIns="0" tIns="0" rIns="0" bIns="0">
            <a:spAutoFit/>
          </a:bodyPr>
          <a:lstStyle/>
          <a:p>
            <a:pPr defTabSz="1119847"/>
            <a:r>
              <a:rPr lang="sr-Latn-CS" sz="1600" b="1" dirty="0"/>
              <a:t>Croatia</a:t>
            </a:r>
            <a:endParaRPr lang="de-DE" sz="2000" b="1" dirty="0"/>
          </a:p>
        </p:txBody>
      </p:sp>
      <p:pic>
        <p:nvPicPr>
          <p:cNvPr id="80" name="Picture 7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9508" y="2763502"/>
            <a:ext cx="338555" cy="283573"/>
          </a:xfrm>
          <a:prstGeom prst="rect">
            <a:avLst/>
          </a:prstGeom>
        </p:spPr>
      </p:pic>
      <p:pic>
        <p:nvPicPr>
          <p:cNvPr id="81" name="Picture 8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72860" y="2943034"/>
            <a:ext cx="338555" cy="283573"/>
          </a:xfrm>
          <a:prstGeom prst="rect">
            <a:avLst/>
          </a:prstGeom>
        </p:spPr>
      </p:pic>
      <p:pic>
        <p:nvPicPr>
          <p:cNvPr id="82" name="Picture 8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41047" y="4206948"/>
            <a:ext cx="338555" cy="283573"/>
          </a:xfrm>
          <a:prstGeom prst="rect">
            <a:avLst/>
          </a:prstGeom>
        </p:spPr>
      </p:pic>
      <p:pic>
        <p:nvPicPr>
          <p:cNvPr id="83" name="Picture 8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9896" y="2823400"/>
            <a:ext cx="338555" cy="283573"/>
          </a:xfrm>
          <a:prstGeom prst="rect">
            <a:avLst/>
          </a:prstGeom>
        </p:spPr>
      </p:pic>
      <p:pic>
        <p:nvPicPr>
          <p:cNvPr id="84" name="Picture 8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55962" y="3341103"/>
            <a:ext cx="338555" cy="283573"/>
          </a:xfrm>
          <a:prstGeom prst="rect">
            <a:avLst/>
          </a:prstGeom>
        </p:spPr>
      </p:pic>
      <p:pic>
        <p:nvPicPr>
          <p:cNvPr id="86" name="Picture 8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98877" y="3827484"/>
            <a:ext cx="338555" cy="283573"/>
          </a:xfrm>
          <a:prstGeom prst="rect">
            <a:avLst/>
          </a:prstGeom>
        </p:spPr>
      </p:pic>
      <p:pic>
        <p:nvPicPr>
          <p:cNvPr id="88" name="Picture 8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32531" y="3831037"/>
            <a:ext cx="338555" cy="283573"/>
          </a:xfrm>
          <a:prstGeom prst="rect">
            <a:avLst/>
          </a:prstGeom>
        </p:spPr>
      </p:pic>
      <p:pic>
        <p:nvPicPr>
          <p:cNvPr id="89" name="Picture 8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25240" y="4065161"/>
            <a:ext cx="338555" cy="283573"/>
          </a:xfrm>
          <a:prstGeom prst="rect">
            <a:avLst/>
          </a:prstGeom>
        </p:spPr>
      </p:pic>
      <p:pic>
        <p:nvPicPr>
          <p:cNvPr id="97" name="Picture 9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712846" y="2232025"/>
            <a:ext cx="338555" cy="283573"/>
          </a:xfrm>
          <a:prstGeom prst="rect">
            <a:avLst/>
          </a:prstGeom>
        </p:spPr>
      </p:pic>
      <p:pic>
        <p:nvPicPr>
          <p:cNvPr id="98" name="Picture 9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36174" y="4021229"/>
            <a:ext cx="338555" cy="283573"/>
          </a:xfrm>
          <a:prstGeom prst="rect">
            <a:avLst/>
          </a:prstGeom>
        </p:spPr>
      </p:pic>
      <p:pic>
        <p:nvPicPr>
          <p:cNvPr id="99" name="Picture 9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504584" y="3953378"/>
            <a:ext cx="338555" cy="283573"/>
          </a:xfrm>
          <a:prstGeom prst="rect">
            <a:avLst/>
          </a:prstGeom>
        </p:spPr>
      </p:pic>
      <p:pic>
        <p:nvPicPr>
          <p:cNvPr id="100" name="Picture 9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371711" y="3829417"/>
            <a:ext cx="338555" cy="283573"/>
          </a:xfrm>
          <a:prstGeom prst="rect">
            <a:avLst/>
          </a:prstGeom>
        </p:spPr>
      </p:pic>
      <p:pic>
        <p:nvPicPr>
          <p:cNvPr id="104" name="Picture 10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01944" y="3648592"/>
            <a:ext cx="338555" cy="283573"/>
          </a:xfrm>
          <a:prstGeom prst="rect">
            <a:avLst/>
          </a:prstGeom>
        </p:spPr>
      </p:pic>
      <p:pic>
        <p:nvPicPr>
          <p:cNvPr id="105" name="Picture 104"/>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670731" y="3971203"/>
            <a:ext cx="338555" cy="283573"/>
          </a:xfrm>
          <a:prstGeom prst="rect">
            <a:avLst/>
          </a:prstGeom>
        </p:spPr>
      </p:pic>
      <p:pic>
        <p:nvPicPr>
          <p:cNvPr id="106" name="Picture 10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975929" y="4300665"/>
            <a:ext cx="338555" cy="283573"/>
          </a:xfrm>
          <a:prstGeom prst="rect">
            <a:avLst/>
          </a:prstGeom>
        </p:spPr>
      </p:pic>
      <p:sp>
        <p:nvSpPr>
          <p:cNvPr id="40" name="Rounded Rectangle 39"/>
          <p:cNvSpPr/>
          <p:nvPr/>
        </p:nvSpPr>
        <p:spPr>
          <a:xfrm>
            <a:off x="6077447" y="4826946"/>
            <a:ext cx="2646467" cy="41374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Bad life but not better outside EU</a:t>
            </a:r>
            <a:endParaRPr lang="en-US" sz="1400" dirty="0"/>
          </a:p>
        </p:txBody>
      </p:sp>
      <p:sp>
        <p:nvSpPr>
          <p:cNvPr id="41" name="Rounded Rectangle 40"/>
          <p:cNvSpPr/>
          <p:nvPr/>
        </p:nvSpPr>
        <p:spPr>
          <a:xfrm>
            <a:off x="6354341" y="1268730"/>
            <a:ext cx="2646467" cy="41374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Bad life and  better outside EU</a:t>
            </a:r>
            <a:endParaRPr lang="en-US" sz="1400" dirty="0"/>
          </a:p>
        </p:txBody>
      </p:sp>
      <p:sp>
        <p:nvSpPr>
          <p:cNvPr id="42" name="Rounded Rectangle 41"/>
          <p:cNvSpPr/>
          <p:nvPr/>
        </p:nvSpPr>
        <p:spPr>
          <a:xfrm>
            <a:off x="1901808" y="1220332"/>
            <a:ext cx="2646467" cy="41374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Good life and  better outside EU</a:t>
            </a:r>
            <a:endParaRPr lang="en-US" sz="1400" dirty="0"/>
          </a:p>
        </p:txBody>
      </p:sp>
      <p:sp>
        <p:nvSpPr>
          <p:cNvPr id="64" name="Rounded Rectangle 63"/>
          <p:cNvSpPr/>
          <p:nvPr/>
        </p:nvSpPr>
        <p:spPr>
          <a:xfrm>
            <a:off x="1709684" y="4826946"/>
            <a:ext cx="2838591" cy="41374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400" dirty="0" smtClean="0"/>
              <a:t>God life but not better outside EU</a:t>
            </a:r>
            <a:endParaRPr lang="en-US" sz="1400" dirty="0"/>
          </a:p>
        </p:txBody>
      </p:sp>
    </p:spTree>
    <p:extLst>
      <p:ext uri="{BB962C8B-B14F-4D97-AF65-F5344CB8AC3E}">
        <p14:creationId xmlns:p14="http://schemas.microsoft.com/office/powerpoint/2010/main" val="288729515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EU MEMBER STATES IN THE </a:t>
            </a:r>
            <a:r>
              <a:rPr lang="en-US" dirty="0" smtClean="0"/>
              <a:t>FUTRE (1)</a:t>
            </a:r>
            <a:endParaRPr lang="en-U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97</a:t>
            </a:fld>
            <a:endParaRPr lang="de-DE" dirty="0"/>
          </a:p>
        </p:txBody>
      </p:sp>
      <p:sp>
        <p:nvSpPr>
          <p:cNvPr id="4" name="TextBox 3"/>
          <p:cNvSpPr txBox="1"/>
          <p:nvPr/>
        </p:nvSpPr>
        <p:spPr>
          <a:xfrm>
            <a:off x="506506" y="1515556"/>
            <a:ext cx="8814979" cy="3539430"/>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defTabSz="406400"/>
            <a:endParaRPr lang="en-US" sz="1600" dirty="0"/>
          </a:p>
          <a:p>
            <a:pPr defTabSz="406400"/>
            <a:r>
              <a:rPr lang="en-US" sz="1600" dirty="0" smtClean="0"/>
              <a:t>People </a:t>
            </a:r>
            <a:r>
              <a:rPr lang="en-US" sz="1600" dirty="0"/>
              <a:t>of 15 EU countries covered by the survey most often point out Romania (19%), Bulgaria (12%) and Greece (11%) as countries that shouldn’t be EU member states. It’s interesting that people living in Greece most often mention that Germany and UK shouldn’t be member states</a:t>
            </a:r>
            <a:r>
              <a:rPr lang="en-US" sz="1600" dirty="0" smtClean="0"/>
              <a:t>.</a:t>
            </a:r>
          </a:p>
          <a:p>
            <a:pPr marL="0" indent="0" defTabSz="406400">
              <a:buNone/>
            </a:pPr>
            <a:endParaRPr lang="en-US" sz="1600" dirty="0"/>
          </a:p>
          <a:p>
            <a:pPr defTabSz="406400"/>
            <a:r>
              <a:rPr lang="en-US" sz="1600" dirty="0" smtClean="0"/>
              <a:t>Almost </a:t>
            </a:r>
            <a:r>
              <a:rPr lang="en-US" sz="1600" dirty="0"/>
              <a:t>40% of EU citizens think that integration can’t be finalized before all European countries join EU, while app. ¼ of them think that integration process should be finalized and limited to the current member states. 1/3 do not have an attitude on this issue, more often female, people with lower education, living in smaller settlements</a:t>
            </a:r>
            <a:r>
              <a:rPr lang="en-US" sz="1600" dirty="0" smtClean="0"/>
              <a:t>.</a:t>
            </a:r>
          </a:p>
          <a:p>
            <a:pPr marL="0" indent="0" defTabSz="406400">
              <a:buNone/>
            </a:pPr>
            <a:endParaRPr lang="en-US" sz="1600" dirty="0"/>
          </a:p>
          <a:p>
            <a:pPr defTabSz="406400"/>
            <a:r>
              <a:rPr lang="en-US" sz="1600" dirty="0" smtClean="0"/>
              <a:t>Citizens </a:t>
            </a:r>
            <a:r>
              <a:rPr lang="en-US" sz="1600" dirty="0"/>
              <a:t>of Romania, Spain, Poland, Greece, Hungary, Italy support integration process, as well as voters of GUE/NGL, S&amp;D, G/EFA and EPP. People living in France, Austria, Netherlands, Slovenia, Denmark and Germany and ECR, NI and ALDE supporters  think </a:t>
            </a:r>
            <a:r>
              <a:rPr lang="en-US" sz="1600" dirty="0" smtClean="0"/>
              <a:t>integration </a:t>
            </a:r>
            <a:r>
              <a:rPr lang="en-US" sz="1600" dirty="0"/>
              <a:t>process should be stopped and limited to the current member states</a:t>
            </a:r>
            <a:r>
              <a:rPr lang="en-US" sz="1600" dirty="0" smtClean="0"/>
              <a:t>.</a:t>
            </a:r>
            <a:endParaRPr lang="en-US" sz="1600" dirty="0"/>
          </a:p>
        </p:txBody>
      </p:sp>
    </p:spTree>
    <p:extLst>
      <p:ext uri="{BB962C8B-B14F-4D97-AF65-F5344CB8AC3E}">
        <p14:creationId xmlns:p14="http://schemas.microsoft.com/office/powerpoint/2010/main" val="10718039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EU MEMBER STATES IN THE </a:t>
            </a:r>
            <a:r>
              <a:rPr lang="en-US" dirty="0" smtClean="0"/>
              <a:t>FUTRE (2)</a:t>
            </a:r>
            <a:endParaRPr lang="en-US" dirty="0"/>
          </a:p>
        </p:txBody>
      </p:sp>
      <p:sp>
        <p:nvSpPr>
          <p:cNvPr id="3" name="Slide Number Placeholder 2"/>
          <p:cNvSpPr>
            <a:spLocks noGrp="1"/>
          </p:cNvSpPr>
          <p:nvPr>
            <p:ph type="sldNum" sz="quarter" idx="10"/>
          </p:nvPr>
        </p:nvSpPr>
        <p:spPr>
          <a:xfrm>
            <a:off x="2129853" y="6599773"/>
            <a:ext cx="157094" cy="184666"/>
          </a:xfrm>
        </p:spPr>
        <p:txBody>
          <a:bodyPr/>
          <a:lstStyle/>
          <a:p>
            <a:pPr>
              <a:defRPr/>
            </a:pPr>
            <a:fld id="{2A3F75D5-F3FE-45CD-9824-7B7FF568E06B}" type="slidenum">
              <a:rPr lang="de-DE" smtClean="0"/>
              <a:pPr>
                <a:defRPr/>
              </a:pPr>
              <a:t>98</a:t>
            </a:fld>
            <a:endParaRPr lang="de-DE" dirty="0"/>
          </a:p>
        </p:txBody>
      </p:sp>
      <p:sp>
        <p:nvSpPr>
          <p:cNvPr id="4" name="TextBox 3"/>
          <p:cNvSpPr txBox="1"/>
          <p:nvPr/>
        </p:nvSpPr>
        <p:spPr>
          <a:xfrm>
            <a:off x="584515" y="1556792"/>
            <a:ext cx="8814979" cy="3785652"/>
          </a:xfrm>
          <a:prstGeom prst="rect">
            <a:avLst/>
          </a:prstGeom>
        </p:spPr>
        <p:txBody>
          <a:bodyPr wrap="square">
            <a:spAutoFit/>
          </a:bodyPr>
          <a:lstStyle>
            <a:defPPr>
              <a:defRPr lang="sr-Latn-RS"/>
            </a:defPPr>
            <a:lvl1pPr marL="285750" lvl="0" indent="-285750" algn="just">
              <a:buFont typeface="Arial" panose="020B0604020202020204" pitchFamily="34" charset="0"/>
              <a:buChar char="•"/>
            </a:lvl1pPr>
          </a:lstStyle>
          <a:p>
            <a:pPr marL="0" indent="0" defTabSz="406400">
              <a:buNone/>
            </a:pPr>
            <a:endParaRPr lang="en-US" sz="1600" dirty="0"/>
          </a:p>
          <a:p>
            <a:pPr defTabSz="406400"/>
            <a:r>
              <a:rPr lang="en-US" sz="1600" dirty="0" smtClean="0"/>
              <a:t>Attitudes </a:t>
            </a:r>
            <a:r>
              <a:rPr lang="en-US" sz="1600" dirty="0"/>
              <a:t>towards benefits of being EU member state are </a:t>
            </a:r>
            <a:r>
              <a:rPr lang="en-US" sz="1600" dirty="0" smtClean="0"/>
              <a:t>divided. </a:t>
            </a:r>
            <a:r>
              <a:rPr lang="en-US" sz="1600" dirty="0"/>
              <a:t>Highly educated people and those living in big cities believe being EU member is a beneficial for the country they live in. Eastern-European countries’ citizens attitudes toward EU membership are more often positive – they think they would live worse than now if their country wouldn’t be EU member state. </a:t>
            </a:r>
            <a:endParaRPr lang="en-US" sz="1600" dirty="0" smtClean="0"/>
          </a:p>
          <a:p>
            <a:pPr marL="0" indent="0" defTabSz="406400">
              <a:buNone/>
            </a:pPr>
            <a:endParaRPr lang="en-US" sz="1600" dirty="0" smtClean="0"/>
          </a:p>
          <a:p>
            <a:pPr defTabSz="406400"/>
            <a:r>
              <a:rPr lang="en-US" sz="1600" dirty="0" smtClean="0"/>
              <a:t>On </a:t>
            </a:r>
            <a:r>
              <a:rPr lang="en-US" sz="1600" dirty="0"/>
              <a:t>the other hand, people living in Slovenia, Italy, Greece and Austria more often than citizens of other countries believe that they would live better if their country wouldn’t be EU member. ECR, EFD, GUE/NGL and NI voters have negative attitude on this issue, while EPP, G/EFA and S&amp;D supporters believe EU membership is beneficial.</a:t>
            </a:r>
          </a:p>
          <a:p>
            <a:pPr defTabSz="406400"/>
            <a:endParaRPr lang="en-US" sz="1600" dirty="0"/>
          </a:p>
          <a:p>
            <a:pPr defTabSz="406400"/>
            <a:r>
              <a:rPr lang="en-US" sz="1600" dirty="0" smtClean="0"/>
              <a:t>People </a:t>
            </a:r>
            <a:r>
              <a:rPr lang="en-US" sz="1600" dirty="0"/>
              <a:t>living in Croatia, Hungary, Poland</a:t>
            </a:r>
            <a:r>
              <a:rPr lang="en-US" sz="1600" dirty="0" smtClean="0"/>
              <a:t>, Romania</a:t>
            </a:r>
            <a:r>
              <a:rPr lang="en-US" sz="1600" dirty="0"/>
              <a:t>,  Greece, </a:t>
            </a:r>
            <a:r>
              <a:rPr lang="en-US" sz="1600" dirty="0" smtClean="0"/>
              <a:t>Slovenia, Poland </a:t>
            </a:r>
            <a:r>
              <a:rPr lang="en-US" sz="1600" dirty="0"/>
              <a:t>and Spain believe they live worse than people in other countries, while citizens of </a:t>
            </a:r>
            <a:r>
              <a:rPr lang="en-US" sz="1600" dirty="0" smtClean="0"/>
              <a:t>Denmark, </a:t>
            </a:r>
            <a:r>
              <a:rPr lang="en-US" sz="1600" dirty="0"/>
              <a:t>Germany, Austria, Sweden, France, Netherlands and UK think their living standard is better.</a:t>
            </a:r>
          </a:p>
          <a:p>
            <a:endParaRPr lang="en-US" sz="1600" dirty="0"/>
          </a:p>
        </p:txBody>
      </p:sp>
    </p:spTree>
    <p:extLst>
      <p:ext uri="{BB962C8B-B14F-4D97-AF65-F5344CB8AC3E}">
        <p14:creationId xmlns:p14="http://schemas.microsoft.com/office/powerpoint/2010/main" val="9825521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p:cNvSpPr txBox="1">
            <a:spLocks/>
          </p:cNvSpPr>
          <p:nvPr/>
        </p:nvSpPr>
        <p:spPr bwMode="auto">
          <a:xfrm>
            <a:off x="3470835" y="2887966"/>
            <a:ext cx="4787900" cy="1329595"/>
          </a:xfrm>
          <a:prstGeom prst="rect">
            <a:avLst/>
          </a:prstGeom>
          <a:noFill/>
          <a:ln>
            <a:miter lim="800000"/>
            <a:headEnd/>
            <a:tailEnd/>
          </a:ln>
        </p:spPr>
        <p:txBody>
          <a:bodyPr vert="horz" wrap="square" lIns="0" tIns="0" rIns="0" bIns="0" numCol="1" anchor="ctr" anchorCtr="0" compatLnSpc="1">
            <a:prstTxWarp prst="textNoShape">
              <a:avLst/>
            </a:prstTxWarp>
            <a:noAutofit/>
          </a:bodyPr>
          <a:lstStyle>
            <a:lvl1pPr algn="l" defTabSz="1122363" rtl="0" fontAlgn="base">
              <a:lnSpc>
                <a:spcPct val="90000"/>
              </a:lnSpc>
              <a:spcBef>
                <a:spcPct val="0"/>
              </a:spcBef>
              <a:spcAft>
                <a:spcPct val="0"/>
              </a:spcAft>
              <a:defRPr sz="2000" b="1" kern="1200">
                <a:solidFill>
                  <a:schemeClr val="bg1"/>
                </a:solidFill>
                <a:latin typeface="+mn-lt"/>
                <a:ea typeface="+mj-ea"/>
                <a:cs typeface="+mj-cs"/>
              </a:defRPr>
            </a:lvl1pPr>
            <a:lvl2pPr algn="ctr" defTabSz="1122363" rtl="0" fontAlgn="base">
              <a:spcBef>
                <a:spcPct val="0"/>
              </a:spcBef>
              <a:spcAft>
                <a:spcPct val="0"/>
              </a:spcAft>
              <a:defRPr sz="5500">
                <a:solidFill>
                  <a:schemeClr val="tx1"/>
                </a:solidFill>
                <a:latin typeface="Calibri" pitchFamily="34" charset="0"/>
              </a:defRPr>
            </a:lvl2pPr>
            <a:lvl3pPr algn="ctr" defTabSz="1122363" rtl="0" fontAlgn="base">
              <a:spcBef>
                <a:spcPct val="0"/>
              </a:spcBef>
              <a:spcAft>
                <a:spcPct val="0"/>
              </a:spcAft>
              <a:defRPr sz="5500">
                <a:solidFill>
                  <a:schemeClr val="tx1"/>
                </a:solidFill>
                <a:latin typeface="Calibri" pitchFamily="34" charset="0"/>
              </a:defRPr>
            </a:lvl3pPr>
            <a:lvl4pPr algn="ctr" defTabSz="1122363" rtl="0" fontAlgn="base">
              <a:spcBef>
                <a:spcPct val="0"/>
              </a:spcBef>
              <a:spcAft>
                <a:spcPct val="0"/>
              </a:spcAft>
              <a:defRPr sz="5500">
                <a:solidFill>
                  <a:schemeClr val="tx1"/>
                </a:solidFill>
                <a:latin typeface="Calibri" pitchFamily="34" charset="0"/>
              </a:defRPr>
            </a:lvl4pPr>
            <a:lvl5pPr algn="ctr" defTabSz="1122363" rtl="0" fontAlgn="base">
              <a:spcBef>
                <a:spcPct val="0"/>
              </a:spcBef>
              <a:spcAft>
                <a:spcPct val="0"/>
              </a:spcAft>
              <a:defRPr sz="5500">
                <a:solidFill>
                  <a:schemeClr val="tx1"/>
                </a:solidFill>
                <a:latin typeface="Calibri" pitchFamily="34" charset="0"/>
              </a:defRPr>
            </a:lvl5pPr>
            <a:lvl6pPr marL="457200" algn="ctr" defTabSz="1122363" rtl="0" fontAlgn="base">
              <a:spcBef>
                <a:spcPct val="0"/>
              </a:spcBef>
              <a:spcAft>
                <a:spcPct val="0"/>
              </a:spcAft>
              <a:defRPr sz="5500">
                <a:solidFill>
                  <a:schemeClr val="tx1"/>
                </a:solidFill>
                <a:latin typeface="Calibri" pitchFamily="34" charset="0"/>
              </a:defRPr>
            </a:lvl6pPr>
            <a:lvl7pPr marL="914400" algn="ctr" defTabSz="1122363" rtl="0" fontAlgn="base">
              <a:spcBef>
                <a:spcPct val="0"/>
              </a:spcBef>
              <a:spcAft>
                <a:spcPct val="0"/>
              </a:spcAft>
              <a:defRPr sz="5500">
                <a:solidFill>
                  <a:schemeClr val="tx1"/>
                </a:solidFill>
                <a:latin typeface="Calibri" pitchFamily="34" charset="0"/>
              </a:defRPr>
            </a:lvl7pPr>
            <a:lvl8pPr marL="1371600" algn="ctr" defTabSz="1122363" rtl="0" fontAlgn="base">
              <a:spcBef>
                <a:spcPct val="0"/>
              </a:spcBef>
              <a:spcAft>
                <a:spcPct val="0"/>
              </a:spcAft>
              <a:defRPr sz="5500">
                <a:solidFill>
                  <a:schemeClr val="tx1"/>
                </a:solidFill>
                <a:latin typeface="Calibri" pitchFamily="34" charset="0"/>
              </a:defRPr>
            </a:lvl8pPr>
            <a:lvl9pPr marL="1828800" algn="ctr" defTabSz="1122363" rtl="0" fontAlgn="base">
              <a:spcBef>
                <a:spcPct val="0"/>
              </a:spcBef>
              <a:spcAft>
                <a:spcPct val="0"/>
              </a:spcAft>
              <a:defRPr sz="5500">
                <a:solidFill>
                  <a:schemeClr val="tx1"/>
                </a:solidFill>
                <a:latin typeface="Calibri" pitchFamily="34" charset="0"/>
              </a:defRPr>
            </a:lvl9pPr>
          </a:lstStyle>
          <a:p>
            <a:pPr algn="ctr"/>
            <a:r>
              <a:rPr lang="en-US" sz="4800" dirty="0" smtClean="0"/>
              <a:t>Thanks for your attention</a:t>
            </a:r>
            <a:endParaRPr lang="en-GB" sz="4800" dirty="0"/>
          </a:p>
        </p:txBody>
      </p:sp>
    </p:spTree>
    <p:extLst>
      <p:ext uri="{BB962C8B-B14F-4D97-AF65-F5344CB8AC3E}">
        <p14:creationId xmlns:p14="http://schemas.microsoft.com/office/powerpoint/2010/main" val="3964967101"/>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8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blank">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8035</TotalTime>
  <Words>6224</Words>
  <Application>Microsoft Office PowerPoint</Application>
  <PresentationFormat>A4 Paper (210x297 mm)</PresentationFormat>
  <Paragraphs>658</Paragraphs>
  <Slides>99</Slides>
  <Notes>77</Notes>
  <HiddenSlides>0</HiddenSlides>
  <MMClips>0</MMClips>
  <ScaleCrop>false</ScaleCrop>
  <HeadingPairs>
    <vt:vector size="6" baseType="variant">
      <vt:variant>
        <vt:lpstr>Theme</vt:lpstr>
      </vt:variant>
      <vt:variant>
        <vt:i4>12</vt:i4>
      </vt:variant>
      <vt:variant>
        <vt:lpstr>Embedded OLE Servers</vt:lpstr>
      </vt:variant>
      <vt:variant>
        <vt:i4>1</vt:i4>
      </vt:variant>
      <vt:variant>
        <vt:lpstr>Slide Titles</vt:lpstr>
      </vt:variant>
      <vt:variant>
        <vt:i4>99</vt:i4>
      </vt:variant>
    </vt:vector>
  </HeadingPairs>
  <TitlesOfParts>
    <vt:vector size="112" baseType="lpstr">
      <vt:lpstr>8_blank</vt:lpstr>
      <vt:lpstr>Theme1</vt:lpstr>
      <vt:lpstr>Custom Design</vt:lpstr>
      <vt:lpstr>9_blank</vt:lpstr>
      <vt:lpstr>1_Office Theme</vt:lpstr>
      <vt:lpstr>10_blank</vt:lpstr>
      <vt:lpstr>2_Office Theme</vt:lpstr>
      <vt:lpstr>Ipsos Template 2012</vt:lpstr>
      <vt:lpstr>11_blank</vt:lpstr>
      <vt:lpstr>12_blank</vt:lpstr>
      <vt:lpstr>13_blank</vt:lpstr>
      <vt:lpstr>14_blank</vt:lpstr>
      <vt:lpstr>Chart</vt:lpstr>
      <vt:lpstr>PowerPoint Presentation</vt:lpstr>
      <vt:lpstr>Methodology</vt:lpstr>
      <vt:lpstr>Methodology</vt:lpstr>
      <vt:lpstr>Legend</vt:lpstr>
      <vt:lpstr>Results</vt:lpstr>
      <vt:lpstr>Which of the following reasons is the most important reason due to which you didn’t vote?</vt:lpstr>
      <vt:lpstr>Which of the following reasons is the most important reason due to which you didn’t vote?</vt:lpstr>
      <vt:lpstr>Which of the following reasons is the most important reason due to which you didn’t vote?</vt:lpstr>
      <vt:lpstr>Which of the following reasons is the most important reason due to which you didn’t vote?</vt:lpstr>
      <vt:lpstr>Which of the following reasons is the most important reason due to which you didn’t vote?</vt:lpstr>
      <vt:lpstr>Which of the following reasons is the most important reason due to which you didn’t vote?</vt:lpstr>
      <vt:lpstr>Which of the following reasons is the most important reason due to which you didn’t vote?</vt:lpstr>
      <vt:lpstr>Which of the following reasons is the most important reason due to which you didn’t vote?</vt:lpstr>
      <vt:lpstr>Which of the following reasons is the most important reason due to which you didn’t vote?</vt:lpstr>
      <vt:lpstr>Which of the following reasons is the most important reason due to which you didn’t vote?</vt:lpstr>
      <vt:lpstr>What was the main reason why you decided to vote for that particular party / list for European Parliament?</vt:lpstr>
      <vt:lpstr>What was the main reason why you decided to vote for that particular party / list for European Parliament?</vt:lpstr>
      <vt:lpstr>What was the main reason why you decided to vote for that particular party / list for European Parliament?</vt:lpstr>
      <vt:lpstr>What was the main reason why you decided to vote for that particular party / list for European Parliament?</vt:lpstr>
      <vt:lpstr>What was the main reason why you decided to vote for that particular party / list for European Parliament?</vt:lpstr>
      <vt:lpstr>What was the main reason why you decided to vote for that particular party / list for European Parliament?</vt:lpstr>
      <vt:lpstr>What was the main reason why you decided to vote for that particular party / list for European Parliament?</vt:lpstr>
      <vt:lpstr>What was the main reason why you decided to vote for that particular party / list for European Parliament?</vt:lpstr>
      <vt:lpstr>What was the main reason why you decided to vote for that particular party / list for European Parliament?</vt:lpstr>
      <vt:lpstr>What was the main reason why you decided to vote for that particular party / list for European Parliament?</vt:lpstr>
      <vt:lpstr>WHY PEOPLE DIDN’T VOTE?</vt:lpstr>
      <vt:lpstr>WHY PEOPLE OPT FOR THE PARTY?</vt:lpstr>
      <vt:lpstr>When did you make the decision about the party/list that you would vote for?</vt:lpstr>
      <vt:lpstr>When did you make the decision about the party/list that you would vote for?</vt:lpstr>
      <vt:lpstr>When did you make the decision about the party/list that you would vote for?</vt:lpstr>
      <vt:lpstr>WHEN THEY DECIDED WHO TO VOTE?</vt:lpstr>
      <vt:lpstr>During the electoral campaign for European Parliament did you maybe change the initial decision about the party/list that you would vote for?</vt:lpstr>
      <vt:lpstr>During the electoral campaign for European Parliament did you maybe change the initial decision about the party/list that you would vote for?</vt:lpstr>
      <vt:lpstr>During the electoral campaign for European Parliament did you maybe change the initial decision about the party/list that you would vote for?</vt:lpstr>
      <vt:lpstr>During the electoral campaign for European Parliament did you maybe change the initial decision about the party/list that you would vote for?</vt:lpstr>
      <vt:lpstr>During the electoral campaign for European Parliament did you maybe change the initial decision on whether you would vote or not?</vt:lpstr>
      <vt:lpstr>During the electoral campaign for European Parliament did you maybe change the initial decision on whether you would vote or not?</vt:lpstr>
      <vt:lpstr>DID THEY CHANGE THEIR OPINION DURING CAMPAIGN?</vt:lpstr>
      <vt:lpstr>Did the electoral campaign for European Parliament increase the extent of your knowledge about...</vt:lpstr>
      <vt:lpstr>Did the electoral campaign for European Parliament increase the extent of your knowledge about European Union in general</vt:lpstr>
      <vt:lpstr>Did the electoral campaign for European Parliament increase the extent of your knowledge about European Union in general</vt:lpstr>
      <vt:lpstr>Did the electoral campaign for European Parliament increase the extent of your knowledge about European Union in general</vt:lpstr>
      <vt:lpstr>Did the electoral campaign for European Parliament increase the extent of your knowledge about Elections for European Parliament</vt:lpstr>
      <vt:lpstr>Did the electoral campaign for European Parliament increase the extent of your knowledge about Elections for European Parliament</vt:lpstr>
      <vt:lpstr>Did the electoral campaign for European Parliament increase the extent of your knowledge about Elections for European Parliament</vt:lpstr>
      <vt:lpstr>Did the electoral campaign for European Parliament increase the extent of your knowledge about EU institutions</vt:lpstr>
      <vt:lpstr>Did the electoral campaign for European Parliament increase the extent of your knowledge about EU institutions</vt:lpstr>
      <vt:lpstr>Did the electoral campaign for European Parliament increase the extent of your knowledge about EU institutions</vt:lpstr>
      <vt:lpstr>DID CAMPAIGN INCREASED KNOWLEDGE ABOUT EU?</vt:lpstr>
      <vt:lpstr>Please think for a moment about your political orientation. If you had to define yourself on the scale from 1 to 10, where 1 means that you support the extreme leftist ideas, and 10 means that you support the extreme rightist ideas, on which step do you think that you currently are? </vt:lpstr>
      <vt:lpstr>Please think for a moment about your political orientation. If you had to define yourself on the scale from 1 to 10, where 1 means that you support the extreme leftist ideas, and 10 means that you support the extreme rightist ideas, on which step do you think that you currently are? </vt:lpstr>
      <vt:lpstr>Please think for a moment about your political orientation. If you had to define yourself on the scale from 1 to 10, where 1 means that you support the extreme leftist ideas, and 10 means that you support the extreme rightist ideas, on which step do you think that you currently are? </vt:lpstr>
      <vt:lpstr>Please think for a moment about your political orientation. If you had to define yourself on the scale from 1 to 10, where 1 means that you support the extreme leftist ideas, and 10 means that you support the extreme rightist ideas, on which step do you think that you currently are? </vt:lpstr>
      <vt:lpstr>Do you consider yourself...</vt:lpstr>
      <vt:lpstr>Do you consider yourself...</vt:lpstr>
      <vt:lpstr>Do you consider yourself...</vt:lpstr>
      <vt:lpstr>HOW DO THEY PERCEIVE THEMSELVES?</vt:lpstr>
      <vt:lpstr>People have different opinions on the European Union... Which of the following statements is closest to your opinion? </vt:lpstr>
      <vt:lpstr>People have different opinions on the European Union... Which of the following statements is closest to your opinion? </vt:lpstr>
      <vt:lpstr>People have different opinions on the European Union... Which of the following statements is closest to your opinion? </vt:lpstr>
      <vt:lpstr>In your opinion, what will happen with the European Union in the future? </vt:lpstr>
      <vt:lpstr>In your opinion, what will happen with the European Union in the future? </vt:lpstr>
      <vt:lpstr>In your opinion, what will happen with the European Union in the future? </vt:lpstr>
      <vt:lpstr>In your opinion, for how long will the European Union survive</vt:lpstr>
      <vt:lpstr>In your opinion, for how long will the European Union survive</vt:lpstr>
      <vt:lpstr>In your opinion, for how long will the European Union survive</vt:lpstr>
      <vt:lpstr>OPINION ON THE EU? (1)</vt:lpstr>
      <vt:lpstr>OPINION ON THE EU? (2)</vt:lpstr>
      <vt:lpstr>In your opinion, would the European Union be better or worse if something of the following happened? </vt:lpstr>
      <vt:lpstr>In your opinion, would the European Union be better or worse if something of the following happened? </vt:lpstr>
      <vt:lpstr>In your opinion, would the European Union be better or worse if something of the following happened? </vt:lpstr>
      <vt:lpstr>In your opinion, would the European Union be better or worse if something of the following happened? </vt:lpstr>
      <vt:lpstr>Friendly towards LGBT and immigrants</vt:lpstr>
      <vt:lpstr>Friendly towards LGBT and immigrants</vt:lpstr>
      <vt:lpstr>Unfriendly towards LGBT and immigrants</vt:lpstr>
      <vt:lpstr>Unfriendly towards LGBT and immigrants</vt:lpstr>
      <vt:lpstr>WHAT DO THEY THINK ABOUT IMMIGRANTS AND LGBT POPULATION?</vt:lpstr>
      <vt:lpstr>In your opinion, which of the following member states do not deserve to be a part of the European Union?</vt:lpstr>
      <vt:lpstr>In your opinion, which of the following member states do not deserve to be a part of the European Union?</vt:lpstr>
      <vt:lpstr>In your opinion, which of the following member states do not deserve to be a part of the European Union?</vt:lpstr>
      <vt:lpstr>In your opinion, which of the following member states do not deserve to be a part of the European Union?</vt:lpstr>
      <vt:lpstr>In your opinion, which of the following member states do not deserve to be a part of the European Union?</vt:lpstr>
      <vt:lpstr>In your opinion, which of the following member states do not deserve to be a part of the European Union?</vt:lpstr>
      <vt:lpstr>In your opinion, which of the following member states do not deserve to be a part of the European Union?</vt:lpstr>
      <vt:lpstr>In your opinion, which of the following member states do not deserve to be a part of the European Union?</vt:lpstr>
      <vt:lpstr>In your opinion, which of the following member states do not deserve to be a part of the European Union?</vt:lpstr>
      <vt:lpstr>Citizens of the European Union have different opinions on expanding the European Union. While some think that the process of integration can’t be finalized before all European countries that meet the conditions join in, others believe that the process of integration should be finalized and limited to the current member states. Which of these two opinion sis closer to your own? </vt:lpstr>
      <vt:lpstr>Citizens of the European Union have different opinions on expanding the European Union. While some think that the process of integration can’t be finalized before all European countries that meet the conditions join in, others believe that the process of integration should be finalized and limited to the current member states. Which of these two opinion sis closer to your own? </vt:lpstr>
      <vt:lpstr>Citizens of the European Union have different opinions on expanding the European Union. While some think that the process of integration can’t be finalized before all European countries that meet the conditions join in, others believe that the process of integration should be finalized and limited to the current member states. Which of these two opinion sis closer to your own? </vt:lpstr>
      <vt:lpstr>If the country you live in would not be a member of the European Union, would you think that citizens of your country would live a lot better than now, somewhat better than now, same as now, somewhat worse than now, a lot worse than now? </vt:lpstr>
      <vt:lpstr>If the country you live in would not be a member of the European Union, would you think that citizens of your country would live a lot better than now, somewhat better than now, same as now, somewhat worse than now, a lot worse than now? </vt:lpstr>
      <vt:lpstr>If the country you live in would not be a member of the European Union, would you think that citizens of your country would live a lot better than now, somewhat better than now, same as now, somewhat worse than now, a lot worse than now? </vt:lpstr>
      <vt:lpstr>Considering quality of life in the country you live in, do you think that citizens of your country have a better, worse or the same life as citizens of most other EU member states?</vt:lpstr>
      <vt:lpstr>Considering quality of life in the country you live in, do you think that citizens of your country have a better, worse or the same life as citizens of most other EU member states?</vt:lpstr>
      <vt:lpstr>Considering quality of life in the country you live in, do you think that citizens of your country have a better, worse or the same life as citizens of most other EU member states?</vt:lpstr>
      <vt:lpstr>The current quality of life and future outside EU</vt:lpstr>
      <vt:lpstr>EU MEMBER STATES IN THE FUTRE (1)</vt:lpstr>
      <vt:lpstr>EU MEMBER STATES IN THE FUTRE (2)</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Voja</dc:creator>
  <cp:lastModifiedBy>Peter Matjasic</cp:lastModifiedBy>
  <cp:revision>731</cp:revision>
  <dcterms:created xsi:type="dcterms:W3CDTF">2014-04-24T15:56:41Z</dcterms:created>
  <dcterms:modified xsi:type="dcterms:W3CDTF">2014-08-20T10:26:53Z</dcterms:modified>
</cp:coreProperties>
</file>